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71" r:id="rId4"/>
    <p:sldId id="272" r:id="rId5"/>
    <p:sldId id="275" r:id="rId6"/>
    <p:sldId id="273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01409" initials="kj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2818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08" autoAdjust="0"/>
    <p:restoredTop sz="94867"/>
  </p:normalViewPr>
  <p:slideViewPr>
    <p:cSldViewPr snapToGrid="0">
      <p:cViewPr varScale="1">
        <p:scale>
          <a:sx n="50" d="100"/>
          <a:sy n="50" d="100"/>
        </p:scale>
        <p:origin x="-114" y="-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986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963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011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046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10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182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772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139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560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182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675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479D-D6E2-49DB-9BB7-0D907BCA7389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84E6-C3CA-451B-A1DF-2AED335C4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452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152030" y="1338410"/>
            <a:ext cx="10084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28184"/>
                </a:solidFill>
              </a:rPr>
              <a:t>CTI-CFF Development Partners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65279" y="2315270"/>
            <a:ext cx="4991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028184"/>
                </a:solidFill>
              </a:rPr>
              <a:t>Message to SOM12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9907" y="366992"/>
            <a:ext cx="6787523" cy="9768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62" y="532166"/>
            <a:ext cx="1513945" cy="6795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60805" y="503785"/>
            <a:ext cx="1838425" cy="751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295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028184"/>
                </a:solidFill>
                <a:latin typeface="Bebas Neue Bold" panose="020B0606020202050201" pitchFamily="34" charset="0"/>
              </a:rPr>
              <a:t>Recap of Partners’ recommendations to SOM11</a:t>
            </a:r>
            <a:endParaRPr lang="en-US" dirty="0">
              <a:solidFill>
                <a:srgbClr val="028184"/>
              </a:solidFill>
              <a:latin typeface="Bebas Neue Bold" panose="020B0606020202050201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690688"/>
            <a:ext cx="100455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rgbClr val="028184"/>
                </a:solidFill>
              </a:rPr>
              <a:t>Celebrate that solid foundations have been laid for CTI-CFF</a:t>
            </a:r>
          </a:p>
          <a:p>
            <a:pPr marL="800100" lvl="1" indent="-3429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Ratification</a:t>
            </a:r>
          </a:p>
          <a:p>
            <a:pPr marL="800100" lvl="1" indent="-3429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Establishment of secretariat</a:t>
            </a:r>
          </a:p>
          <a:p>
            <a:pPr marL="800100" lvl="1" indent="-3429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Appointment of Executive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rgbClr val="028184"/>
                </a:solidFill>
              </a:rPr>
              <a:t>Streamline priorities and institutional structures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rgbClr val="028184"/>
                </a:solidFill>
              </a:rPr>
              <a:t>Establish sustainable finance architecture </a:t>
            </a:r>
          </a:p>
          <a:p>
            <a:pPr marL="800100" lvl="1" indent="-3429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For both national and regional level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rgbClr val="028184"/>
                </a:solidFill>
              </a:rPr>
              <a:t>Identify opportunities for shared messages at regional and global policy fora e.g. ASEAN, PIF, UNFCCC</a:t>
            </a:r>
          </a:p>
          <a:p>
            <a:endParaRPr lang="en-AU" sz="2600" dirty="0">
              <a:solidFill>
                <a:srgbClr val="028184"/>
              </a:solidFill>
            </a:endParaRPr>
          </a:p>
          <a:p>
            <a:r>
              <a:rPr lang="en-AU" sz="2600" dirty="0">
                <a:solidFill>
                  <a:srgbClr val="028184"/>
                </a:solidFill>
                <a:sym typeface="Wingdings" panose="05000000000000000000" pitchFamily="2" charset="2"/>
              </a:rPr>
              <a:t> Need for clear direction and vision for CTI-CFF</a:t>
            </a:r>
            <a:endParaRPr lang="en-AU" sz="2600" dirty="0">
              <a:solidFill>
                <a:srgbClr val="028184"/>
              </a:solidFill>
            </a:endParaRPr>
          </a:p>
          <a:p>
            <a:endParaRPr lang="en-US" sz="2600" dirty="0">
              <a:solidFill>
                <a:srgbClr val="02818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988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28184"/>
                </a:solidFill>
                <a:latin typeface="Bebas Neue Bold" panose="020B0606020202050201" pitchFamily="34" charset="0"/>
              </a:rPr>
              <a:t>Context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690688"/>
            <a:ext cx="100455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rgbClr val="028184"/>
                </a:solidFill>
              </a:rPr>
              <a:t>Since last SOM, CT Countries have been working to determine their contributions to and alignment with major global policy frameworks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Sustainable Development Goals (esp. Goal 14 on Oceans)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600" dirty="0">
                <a:solidFill>
                  <a:srgbClr val="028184"/>
                </a:solidFill>
              </a:rPr>
              <a:t>Paris Climate Change Agreement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rgbClr val="028184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rgbClr val="028184"/>
                </a:solidFill>
              </a:rPr>
              <a:t>Value in expressing outcomes and actions of CT </a:t>
            </a:r>
            <a:r>
              <a:rPr lang="en-AU" sz="2600" dirty="0">
                <a:solidFill>
                  <a:srgbClr val="028184"/>
                </a:solidFill>
              </a:rPr>
              <a:t>not just in terms of biodiversity, but in terms of food security and economic 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600" dirty="0">
              <a:solidFill>
                <a:srgbClr val="028184"/>
              </a:solidFill>
              <a:sym typeface="Wingdings" panose="05000000000000000000" pitchFamily="2" charset="2"/>
            </a:endParaRPr>
          </a:p>
          <a:p>
            <a:r>
              <a:rPr lang="en-AU" sz="2600" dirty="0">
                <a:solidFill>
                  <a:srgbClr val="028184"/>
                </a:solidFill>
                <a:sym typeface="Wingdings" panose="05000000000000000000" pitchFamily="2" charset="2"/>
              </a:rPr>
              <a:t> Need to demonstrate the contribution of the CTI to these broader </a:t>
            </a:r>
            <a:r>
              <a:rPr lang="en-AU" sz="2600" dirty="0" smtClean="0">
                <a:solidFill>
                  <a:srgbClr val="028184"/>
                </a:solidFill>
                <a:sym typeface="Wingdings" panose="05000000000000000000" pitchFamily="2" charset="2"/>
              </a:rPr>
              <a:t>goals to </a:t>
            </a:r>
            <a:r>
              <a:rPr lang="en-AU" sz="2600" dirty="0" smtClean="0">
                <a:solidFill>
                  <a:srgbClr val="028184"/>
                </a:solidFill>
                <a:sym typeface="Wingdings" panose="05000000000000000000" pitchFamily="2" charset="2"/>
              </a:rPr>
              <a:t>get </a:t>
            </a:r>
            <a:r>
              <a:rPr lang="en-AU" sz="2600" dirty="0" smtClean="0">
                <a:solidFill>
                  <a:srgbClr val="028184"/>
                </a:solidFill>
                <a:sym typeface="Wingdings" panose="05000000000000000000" pitchFamily="2" charset="2"/>
              </a:rPr>
              <a:t>greater involvement </a:t>
            </a:r>
            <a:r>
              <a:rPr lang="en-AU" sz="2600" dirty="0" smtClean="0">
                <a:solidFill>
                  <a:srgbClr val="028184"/>
                </a:solidFill>
                <a:sym typeface="Wingdings" panose="05000000000000000000" pitchFamily="2" charset="2"/>
              </a:rPr>
              <a:t>from other government agencies</a:t>
            </a:r>
            <a:r>
              <a:rPr lang="en-AU" sz="2600" dirty="0" smtClean="0">
                <a:solidFill>
                  <a:srgbClr val="028184"/>
                </a:solidFill>
                <a:sym typeface="Wingdings" panose="05000000000000000000" pitchFamily="2" charset="2"/>
              </a:rPr>
              <a:t>, private sector, development agencies and funding sources</a:t>
            </a:r>
            <a:endParaRPr lang="en-AU" sz="2600" dirty="0">
              <a:solidFill>
                <a:srgbClr val="028184"/>
              </a:solidFill>
            </a:endParaRPr>
          </a:p>
          <a:p>
            <a:endParaRPr lang="en-US" sz="2600" dirty="0">
              <a:solidFill>
                <a:srgbClr val="02818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0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28184"/>
                </a:solidFill>
                <a:latin typeface="Bebas Neue Bold" panose="020B0606020202050201" pitchFamily="34" charset="0"/>
              </a:rPr>
              <a:t>Recommendations</a:t>
            </a:r>
            <a:endParaRPr lang="en-US" dirty="0">
              <a:solidFill>
                <a:srgbClr val="028184"/>
              </a:solidFill>
              <a:latin typeface="Bebas Neue Bold" panose="020B0606020202050201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3" y="1350029"/>
            <a:ext cx="1004552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AU" sz="2800" dirty="0" smtClean="0">
              <a:solidFill>
                <a:srgbClr val="028184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 smtClean="0">
                <a:solidFill>
                  <a:srgbClr val="028184"/>
                </a:solidFill>
              </a:rPr>
              <a:t>Review </a:t>
            </a:r>
            <a:r>
              <a:rPr lang="en-AU" sz="2800" dirty="0">
                <a:solidFill>
                  <a:srgbClr val="028184"/>
                </a:solidFill>
              </a:rPr>
              <a:t>Regional Plan of Action in </a:t>
            </a:r>
            <a:r>
              <a:rPr lang="en-AU" sz="2800" dirty="0" smtClean="0">
                <a:solidFill>
                  <a:srgbClr val="028184"/>
                </a:solidFill>
              </a:rPr>
              <a:t>2017 (due to expire 2020)</a:t>
            </a:r>
            <a:endParaRPr lang="en-AU" sz="2800" dirty="0">
              <a:solidFill>
                <a:srgbClr val="028184"/>
              </a:solidFill>
            </a:endParaRP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>
                <a:solidFill>
                  <a:srgbClr val="028184"/>
                </a:solidFill>
              </a:rPr>
              <a:t>Review of effectiveness rather than actions</a:t>
            </a: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>
                <a:solidFill>
                  <a:srgbClr val="028184"/>
                </a:solidFill>
              </a:rPr>
              <a:t>Aim is to </a:t>
            </a:r>
            <a:r>
              <a:rPr lang="en-AU" sz="2800" dirty="0" smtClean="0">
                <a:solidFill>
                  <a:srgbClr val="028184"/>
                </a:solidFill>
              </a:rPr>
              <a:t>consider major regional achievements and weaknesses in RPOA </a:t>
            </a:r>
            <a:r>
              <a:rPr lang="en-AU" sz="2800" dirty="0">
                <a:solidFill>
                  <a:srgbClr val="028184"/>
                </a:solidFill>
              </a:rPr>
              <a:t>and </a:t>
            </a:r>
            <a:r>
              <a:rPr lang="en-AU" sz="2800" dirty="0" smtClean="0">
                <a:solidFill>
                  <a:srgbClr val="028184"/>
                </a:solidFill>
              </a:rPr>
              <a:t>make recommendations for developing strategic direction from 2020</a:t>
            </a: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 smtClean="0">
                <a:solidFill>
                  <a:srgbClr val="028184"/>
                </a:solidFill>
              </a:rPr>
              <a:t>Review priorities for strategic action between now and 2020 to give focus to work plans – what regional actions are </a:t>
            </a:r>
            <a:r>
              <a:rPr lang="en-AU" sz="2800" dirty="0" smtClean="0">
                <a:solidFill>
                  <a:srgbClr val="028184"/>
                </a:solidFill>
              </a:rPr>
              <a:t>still </a:t>
            </a:r>
            <a:r>
              <a:rPr lang="en-AU" sz="2800" dirty="0" smtClean="0">
                <a:solidFill>
                  <a:srgbClr val="028184"/>
                </a:solidFill>
              </a:rPr>
              <a:t>to be achieved and are of high value?</a:t>
            </a:r>
            <a:endParaRPr lang="en-AU" sz="2800" dirty="0">
              <a:solidFill>
                <a:srgbClr val="028184"/>
              </a:solidFill>
            </a:endParaRP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>
                <a:solidFill>
                  <a:srgbClr val="028184"/>
                </a:solidFill>
              </a:rPr>
              <a:t>Partners willing and well-positioned to support this process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400" dirty="0" smtClean="0">
              <a:solidFill>
                <a:srgbClr val="028184"/>
              </a:solidFill>
            </a:endParaRPr>
          </a:p>
          <a:p>
            <a:pPr marL="800100" lvl="1" indent="-342900"/>
            <a:endParaRPr lang="en-AU" sz="2400" dirty="0">
              <a:solidFill>
                <a:srgbClr val="028184"/>
              </a:solidFill>
            </a:endParaRPr>
          </a:p>
          <a:p>
            <a:endParaRPr lang="en-US" dirty="0">
              <a:solidFill>
                <a:srgbClr val="02818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45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28184"/>
                </a:solidFill>
                <a:latin typeface="Bebas Neue Bold" panose="020B0606020202050201" pitchFamily="34" charset="0"/>
              </a:rPr>
              <a:t>Recommendations</a:t>
            </a:r>
            <a:endParaRPr lang="en-US" dirty="0">
              <a:solidFill>
                <a:srgbClr val="028184"/>
              </a:solidFill>
              <a:latin typeface="Bebas Neue Bold" panose="020B0606020202050201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3" y="1421747"/>
            <a:ext cx="10045521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Calibri" panose="020F0502020204030204" pitchFamily="34" charset="0"/>
              <a:buChar char="⁻"/>
            </a:pPr>
            <a:endParaRPr lang="en-AU" sz="2800" dirty="0" smtClean="0">
              <a:solidFill>
                <a:srgbClr val="028184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dirty="0" smtClean="0">
                <a:solidFill>
                  <a:srgbClr val="028184"/>
                </a:solidFill>
              </a:rPr>
              <a:t>Adopt </a:t>
            </a:r>
            <a:r>
              <a:rPr lang="en-AU" sz="2800" dirty="0">
                <a:solidFill>
                  <a:srgbClr val="028184"/>
                </a:solidFill>
              </a:rPr>
              <a:t>consistent approach for </a:t>
            </a:r>
            <a:r>
              <a:rPr lang="en-AU" sz="2800" dirty="0" smtClean="0">
                <a:solidFill>
                  <a:srgbClr val="028184"/>
                </a:solidFill>
              </a:rPr>
              <a:t>Member</a:t>
            </a:r>
            <a:r>
              <a:rPr lang="en-AU" sz="2800" dirty="0" smtClean="0">
                <a:solidFill>
                  <a:srgbClr val="FF0000"/>
                </a:solidFill>
              </a:rPr>
              <a:t> </a:t>
            </a:r>
            <a:r>
              <a:rPr lang="en-AU" sz="2800" dirty="0" smtClean="0">
                <a:solidFill>
                  <a:srgbClr val="028184"/>
                </a:solidFill>
              </a:rPr>
              <a:t>oversight of Regional Secretariat</a:t>
            </a: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 smtClean="0">
                <a:solidFill>
                  <a:srgbClr val="028184"/>
                </a:solidFill>
              </a:rPr>
              <a:t>To </a:t>
            </a:r>
            <a:r>
              <a:rPr lang="en-AU" sz="2800" dirty="0">
                <a:solidFill>
                  <a:srgbClr val="028184"/>
                </a:solidFill>
              </a:rPr>
              <a:t>ensure that </a:t>
            </a:r>
            <a:r>
              <a:rPr lang="en-AU" sz="2800" dirty="0" smtClean="0">
                <a:solidFill>
                  <a:srgbClr val="028184"/>
                </a:solidFill>
              </a:rPr>
              <a:t>Members provide support </a:t>
            </a:r>
            <a:r>
              <a:rPr lang="en-AU" sz="2800" dirty="0">
                <a:solidFill>
                  <a:srgbClr val="028184"/>
                </a:solidFill>
              </a:rPr>
              <a:t>and feedback needed for optimal </a:t>
            </a:r>
            <a:r>
              <a:rPr lang="en-AU" sz="2800" dirty="0" smtClean="0">
                <a:solidFill>
                  <a:srgbClr val="028184"/>
                </a:solidFill>
              </a:rPr>
              <a:t>Regional Secretariat performance</a:t>
            </a:r>
            <a:endParaRPr lang="en-AU" sz="2800" dirty="0">
              <a:solidFill>
                <a:srgbClr val="028184"/>
              </a:solidFill>
            </a:endParaRPr>
          </a:p>
          <a:p>
            <a:pPr marL="914400" lvl="1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 smtClean="0">
                <a:solidFill>
                  <a:srgbClr val="028184"/>
                </a:solidFill>
              </a:rPr>
              <a:t>Compare </a:t>
            </a:r>
            <a:r>
              <a:rPr lang="en-AU" sz="2800" dirty="0">
                <a:solidFill>
                  <a:srgbClr val="028184"/>
                </a:solidFill>
              </a:rPr>
              <a:t>with other regional institutions (e.g. SPREP</a:t>
            </a:r>
            <a:r>
              <a:rPr lang="en-AU" sz="2800" dirty="0" smtClean="0">
                <a:solidFill>
                  <a:srgbClr val="028184"/>
                </a:solidFill>
              </a:rPr>
              <a:t>)</a:t>
            </a:r>
          </a:p>
          <a:p>
            <a:pPr marL="1371600" lvl="2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 smtClean="0">
                <a:solidFill>
                  <a:srgbClr val="028184"/>
                </a:solidFill>
              </a:rPr>
              <a:t>Regular meetings with subset of members</a:t>
            </a:r>
          </a:p>
          <a:p>
            <a:pPr marL="1371600" lvl="2" indent="-457200"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AU" sz="2800" dirty="0" smtClean="0">
                <a:solidFill>
                  <a:srgbClr val="028184"/>
                </a:solidFill>
              </a:rPr>
              <a:t>Member annual review of senior staff performance</a:t>
            </a:r>
            <a:endParaRPr lang="en-AU" sz="2800" dirty="0">
              <a:solidFill>
                <a:srgbClr val="028184"/>
              </a:solidFill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rgbClr val="02818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45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28184"/>
                </a:solidFill>
                <a:latin typeface="Bebas Neue Bold" panose="020B0606020202050201" pitchFamily="34" charset="0"/>
              </a:rPr>
              <a:t>Recommendations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595021"/>
            <a:ext cx="100455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700" dirty="0">
                <a:solidFill>
                  <a:srgbClr val="028184"/>
                </a:solidFill>
              </a:rPr>
              <a:t>Facilitate </a:t>
            </a:r>
            <a:r>
              <a:rPr lang="en-AU" sz="2700" dirty="0" smtClean="0">
                <a:solidFill>
                  <a:srgbClr val="028184"/>
                </a:solidFill>
              </a:rPr>
              <a:t>greater understanding of CTI decisions and constitution</a:t>
            </a:r>
            <a:endParaRPr lang="en-AU" sz="2700" dirty="0">
              <a:solidFill>
                <a:srgbClr val="028184"/>
              </a:solidFill>
            </a:endParaRP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700" dirty="0" smtClean="0">
                <a:solidFill>
                  <a:srgbClr val="028184"/>
                </a:solidFill>
              </a:rPr>
              <a:t>Utilize workspace pages </a:t>
            </a:r>
            <a:r>
              <a:rPr lang="en-AU" sz="2700" dirty="0">
                <a:solidFill>
                  <a:srgbClr val="028184"/>
                </a:solidFill>
              </a:rPr>
              <a:t>within CTI-CFF website to </a:t>
            </a:r>
            <a:r>
              <a:rPr lang="en-AU" sz="2700" dirty="0" smtClean="0">
                <a:solidFill>
                  <a:srgbClr val="028184"/>
                </a:solidFill>
              </a:rPr>
              <a:t>access and upload up-to-date documents and conversations</a:t>
            </a:r>
            <a:endParaRPr lang="en-AU" sz="2700" dirty="0">
              <a:solidFill>
                <a:srgbClr val="028184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700" dirty="0">
              <a:solidFill>
                <a:srgbClr val="02818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700" dirty="0">
                <a:solidFill>
                  <a:srgbClr val="028184"/>
                </a:solidFill>
              </a:rPr>
              <a:t>Maximise impact of external communications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700" dirty="0">
                <a:solidFill>
                  <a:srgbClr val="028184"/>
                </a:solidFill>
              </a:rPr>
              <a:t>Strengthen focus within communications materials on value-add of regional approach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700" dirty="0">
                <a:solidFill>
                  <a:srgbClr val="028184"/>
                </a:solidFill>
              </a:rPr>
              <a:t>Enhance promotion of achievements, knowledge products and lessons learned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AU" sz="2700" dirty="0">
                <a:solidFill>
                  <a:srgbClr val="028184"/>
                </a:solidFill>
              </a:rPr>
              <a:t>Demonstrate tangible outcomes achieved through investment to date</a:t>
            </a:r>
          </a:p>
          <a:p>
            <a:endParaRPr lang="en-US" sz="2700" dirty="0">
              <a:solidFill>
                <a:srgbClr val="02818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145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618"/>
          </a:xfrm>
        </p:spPr>
      </p:pic>
    </p:spTree>
    <p:extLst>
      <p:ext uri="{BB962C8B-B14F-4D97-AF65-F5344CB8AC3E}">
        <p14:creationId xmlns="" xmlns:p14="http://schemas.microsoft.com/office/powerpoint/2010/main" val="91288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840</TotalTime>
  <Words>345</Words>
  <Application>Microsoft Office PowerPoint</Application>
  <PresentationFormat>Custom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reihan raisuli</dc:creator>
  <cp:lastModifiedBy>_</cp:lastModifiedBy>
  <cp:revision>40</cp:revision>
  <dcterms:created xsi:type="dcterms:W3CDTF">2016-09-05T19:41:43Z</dcterms:created>
  <dcterms:modified xsi:type="dcterms:W3CDTF">2016-11-01T06:26:28Z</dcterms:modified>
</cp:coreProperties>
</file>