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6" r:id="rId2"/>
    <p:sldId id="262" r:id="rId3"/>
    <p:sldId id="271" r:id="rId4"/>
    <p:sldId id="272" r:id="rId5"/>
    <p:sldId id="273" r:id="rId6"/>
    <p:sldId id="274"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77" autoAdjust="0"/>
    <p:restoredTop sz="95361"/>
  </p:normalViewPr>
  <p:slideViewPr>
    <p:cSldViewPr snapToGrid="0">
      <p:cViewPr varScale="1">
        <p:scale>
          <a:sx n="64" d="100"/>
          <a:sy n="64" d="100"/>
        </p:scale>
        <p:origin x="408"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8FEB3D-355B-4342-81FC-0E9E4FEBDCC4}"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4E6757A9-1CF4-BB4F-A064-932C8CEC477C}">
      <dgm:prSet phldrT="[Text]"/>
      <dgm:spPr/>
      <dgm:t>
        <a:bodyPr/>
        <a:lstStyle/>
        <a:p>
          <a:r>
            <a:rPr lang="en-US" dirty="0"/>
            <a:t>To expedite PNG ratification process</a:t>
          </a:r>
        </a:p>
      </dgm:t>
    </dgm:pt>
    <dgm:pt modelId="{504FF803-01F1-7D4B-97F7-212114451C31}" type="parTrans" cxnId="{15BC5488-4668-534D-AFBD-009030E6E9DC}">
      <dgm:prSet/>
      <dgm:spPr/>
      <dgm:t>
        <a:bodyPr/>
        <a:lstStyle/>
        <a:p>
          <a:endParaRPr lang="en-US"/>
        </a:p>
      </dgm:t>
    </dgm:pt>
    <dgm:pt modelId="{C59AAC08-9094-0C4E-8EC3-FAAC593D2E32}" type="sibTrans" cxnId="{15BC5488-4668-534D-AFBD-009030E6E9DC}">
      <dgm:prSet/>
      <dgm:spPr/>
      <dgm:t>
        <a:bodyPr/>
        <a:lstStyle/>
        <a:p>
          <a:endParaRPr lang="en-US"/>
        </a:p>
      </dgm:t>
    </dgm:pt>
    <dgm:pt modelId="{D050E896-16B0-E541-87B8-A97691B0CBB4}">
      <dgm:prSet phldrT="[Text]" custT="1"/>
      <dgm:spPr/>
      <dgm:t>
        <a:bodyPr/>
        <a:lstStyle/>
        <a:p>
          <a:r>
            <a:rPr lang="en-US" sz="2600" dirty="0">
              <a:solidFill>
                <a:schemeClr val="bg1"/>
              </a:solidFill>
            </a:rPr>
            <a:t>To discuss on preparation of SOM-12 back to back with MM-6 in PNG</a:t>
          </a:r>
        </a:p>
      </dgm:t>
    </dgm:pt>
    <dgm:pt modelId="{39471263-D69C-A04F-BACF-87082EA6A9EF}" type="parTrans" cxnId="{16EB67BA-226A-0F40-AF4B-C06D5450108C}">
      <dgm:prSet/>
      <dgm:spPr/>
      <dgm:t>
        <a:bodyPr/>
        <a:lstStyle/>
        <a:p>
          <a:endParaRPr lang="en-US"/>
        </a:p>
      </dgm:t>
    </dgm:pt>
    <dgm:pt modelId="{803D2A44-9BEA-9A4E-AE08-B04D517037D5}" type="sibTrans" cxnId="{16EB67BA-226A-0F40-AF4B-C06D5450108C}">
      <dgm:prSet/>
      <dgm:spPr/>
      <dgm:t>
        <a:bodyPr/>
        <a:lstStyle/>
        <a:p>
          <a:endParaRPr lang="en-US"/>
        </a:p>
      </dgm:t>
    </dgm:pt>
    <dgm:pt modelId="{03A4615E-BC28-7740-93C8-0B52C98CED08}">
      <dgm:prSet phldrT="[Text]" custT="1"/>
      <dgm:spPr/>
      <dgm:t>
        <a:bodyPr/>
        <a:lstStyle/>
        <a:p>
          <a:r>
            <a:rPr lang="en-US" sz="2800" dirty="0">
              <a:solidFill>
                <a:srgbClr val="FFFFFF"/>
              </a:solidFill>
            </a:rPr>
            <a:t>To discuss on preparation for handover of CTI COM Chair &amp; Vice Chair as well </a:t>
          </a:r>
          <a:r>
            <a:rPr lang="en-US" sz="2800">
              <a:solidFill>
                <a:srgbClr val="FFFFFF"/>
              </a:solidFill>
            </a:rPr>
            <a:t>as CTI </a:t>
          </a:r>
          <a:r>
            <a:rPr lang="en-US" sz="2800" dirty="0">
              <a:solidFill>
                <a:srgbClr val="FFFFFF"/>
              </a:solidFill>
            </a:rPr>
            <a:t>CSO Chair &amp; Vice Chair respectively</a:t>
          </a:r>
        </a:p>
      </dgm:t>
    </dgm:pt>
    <dgm:pt modelId="{A2996BDD-9D78-9C4A-B2F2-A686C3CCE7F8}" type="parTrans" cxnId="{5C0839CA-0715-C14A-8CC9-AA3CA2B1329D}">
      <dgm:prSet/>
      <dgm:spPr/>
      <dgm:t>
        <a:bodyPr/>
        <a:lstStyle/>
        <a:p>
          <a:endParaRPr lang="en-US"/>
        </a:p>
      </dgm:t>
    </dgm:pt>
    <dgm:pt modelId="{9CE22983-73E1-0C49-BC10-9F918E77631F}" type="sibTrans" cxnId="{5C0839CA-0715-C14A-8CC9-AA3CA2B1329D}">
      <dgm:prSet/>
      <dgm:spPr/>
      <dgm:t>
        <a:bodyPr/>
        <a:lstStyle/>
        <a:p>
          <a:endParaRPr lang="en-US"/>
        </a:p>
      </dgm:t>
    </dgm:pt>
    <dgm:pt modelId="{2CE62634-F68D-8549-8B3C-22E33C28F3BF}" type="pres">
      <dgm:prSet presAssocID="{DE8FEB3D-355B-4342-81FC-0E9E4FEBDCC4}" presName="linear" presStyleCnt="0">
        <dgm:presLayoutVars>
          <dgm:dir/>
          <dgm:animLvl val="lvl"/>
          <dgm:resizeHandles val="exact"/>
        </dgm:presLayoutVars>
      </dgm:prSet>
      <dgm:spPr/>
    </dgm:pt>
    <dgm:pt modelId="{BCFA9130-3A5E-6341-93F3-DCEDA4BE03CB}" type="pres">
      <dgm:prSet presAssocID="{4E6757A9-1CF4-BB4F-A064-932C8CEC477C}" presName="parentLin" presStyleCnt="0"/>
      <dgm:spPr/>
    </dgm:pt>
    <dgm:pt modelId="{1C08B6ED-AD4D-8647-9F6D-2EF84E53A483}" type="pres">
      <dgm:prSet presAssocID="{4E6757A9-1CF4-BB4F-A064-932C8CEC477C}" presName="parentLeftMargin" presStyleLbl="node1" presStyleIdx="0" presStyleCnt="3"/>
      <dgm:spPr/>
    </dgm:pt>
    <dgm:pt modelId="{393D19C7-B993-FB48-AE1E-2D42648A3FDA}" type="pres">
      <dgm:prSet presAssocID="{4E6757A9-1CF4-BB4F-A064-932C8CEC477C}" presName="parentText" presStyleLbl="node1" presStyleIdx="0" presStyleCnt="3">
        <dgm:presLayoutVars>
          <dgm:chMax val="0"/>
          <dgm:bulletEnabled val="1"/>
        </dgm:presLayoutVars>
      </dgm:prSet>
      <dgm:spPr/>
    </dgm:pt>
    <dgm:pt modelId="{B0C0D4BD-BB5F-0842-858A-7AE444CD5C6D}" type="pres">
      <dgm:prSet presAssocID="{4E6757A9-1CF4-BB4F-A064-932C8CEC477C}" presName="negativeSpace" presStyleCnt="0"/>
      <dgm:spPr/>
    </dgm:pt>
    <dgm:pt modelId="{D98C00C8-6B3D-9C45-8D5D-B99D845A62FC}" type="pres">
      <dgm:prSet presAssocID="{4E6757A9-1CF4-BB4F-A064-932C8CEC477C}" presName="childText" presStyleLbl="conFgAcc1" presStyleIdx="0" presStyleCnt="3">
        <dgm:presLayoutVars>
          <dgm:bulletEnabled val="1"/>
        </dgm:presLayoutVars>
      </dgm:prSet>
      <dgm:spPr/>
    </dgm:pt>
    <dgm:pt modelId="{707DF731-4861-7D43-8D61-56D6DCCCF909}" type="pres">
      <dgm:prSet presAssocID="{C59AAC08-9094-0C4E-8EC3-FAAC593D2E32}" presName="spaceBetweenRectangles" presStyleCnt="0"/>
      <dgm:spPr/>
    </dgm:pt>
    <dgm:pt modelId="{2516F3B3-20C8-FD4D-9EAD-7A64F7D9124D}" type="pres">
      <dgm:prSet presAssocID="{D050E896-16B0-E541-87B8-A97691B0CBB4}" presName="parentLin" presStyleCnt="0"/>
      <dgm:spPr/>
    </dgm:pt>
    <dgm:pt modelId="{81D6E78B-F422-8E48-B437-7B2459B94DD0}" type="pres">
      <dgm:prSet presAssocID="{D050E896-16B0-E541-87B8-A97691B0CBB4}" presName="parentLeftMargin" presStyleLbl="node1" presStyleIdx="0" presStyleCnt="3"/>
      <dgm:spPr/>
    </dgm:pt>
    <dgm:pt modelId="{6E38B333-7CEF-5A49-AF13-78C17E84170B}" type="pres">
      <dgm:prSet presAssocID="{D050E896-16B0-E541-87B8-A97691B0CBB4}" presName="parentText" presStyleLbl="node1" presStyleIdx="1" presStyleCnt="3" custScaleY="115858">
        <dgm:presLayoutVars>
          <dgm:chMax val="0"/>
          <dgm:bulletEnabled val="1"/>
        </dgm:presLayoutVars>
      </dgm:prSet>
      <dgm:spPr/>
    </dgm:pt>
    <dgm:pt modelId="{98203B4C-8748-BD41-B532-6A29423FD871}" type="pres">
      <dgm:prSet presAssocID="{D050E896-16B0-E541-87B8-A97691B0CBB4}" presName="negativeSpace" presStyleCnt="0"/>
      <dgm:spPr/>
    </dgm:pt>
    <dgm:pt modelId="{7F0AD83C-51D7-2C40-B701-8192B84DDE67}" type="pres">
      <dgm:prSet presAssocID="{D050E896-16B0-E541-87B8-A97691B0CBB4}" presName="childText" presStyleLbl="conFgAcc1" presStyleIdx="1" presStyleCnt="3">
        <dgm:presLayoutVars>
          <dgm:bulletEnabled val="1"/>
        </dgm:presLayoutVars>
      </dgm:prSet>
      <dgm:spPr/>
    </dgm:pt>
    <dgm:pt modelId="{54E42462-99BE-A540-8960-5D452CAA4A33}" type="pres">
      <dgm:prSet presAssocID="{803D2A44-9BEA-9A4E-AE08-B04D517037D5}" presName="spaceBetweenRectangles" presStyleCnt="0"/>
      <dgm:spPr/>
    </dgm:pt>
    <dgm:pt modelId="{3C9B549E-A50E-6C46-AB38-196D208911AE}" type="pres">
      <dgm:prSet presAssocID="{03A4615E-BC28-7740-93C8-0B52C98CED08}" presName="parentLin" presStyleCnt="0"/>
      <dgm:spPr/>
    </dgm:pt>
    <dgm:pt modelId="{4017E3E1-A1A9-9648-AC3F-176191D39754}" type="pres">
      <dgm:prSet presAssocID="{03A4615E-BC28-7740-93C8-0B52C98CED08}" presName="parentLeftMargin" presStyleLbl="node1" presStyleIdx="1" presStyleCnt="3"/>
      <dgm:spPr/>
    </dgm:pt>
    <dgm:pt modelId="{333588C7-1A33-364D-9202-8A309C90AD14}" type="pres">
      <dgm:prSet presAssocID="{03A4615E-BC28-7740-93C8-0B52C98CED08}" presName="parentText" presStyleLbl="node1" presStyleIdx="2" presStyleCnt="3" custScaleY="240060">
        <dgm:presLayoutVars>
          <dgm:chMax val="0"/>
          <dgm:bulletEnabled val="1"/>
        </dgm:presLayoutVars>
      </dgm:prSet>
      <dgm:spPr/>
    </dgm:pt>
    <dgm:pt modelId="{AAA75440-B569-184C-92F5-E2A1070B5A92}" type="pres">
      <dgm:prSet presAssocID="{03A4615E-BC28-7740-93C8-0B52C98CED08}" presName="negativeSpace" presStyleCnt="0"/>
      <dgm:spPr/>
    </dgm:pt>
    <dgm:pt modelId="{696EE332-5980-4240-9F1C-60B1632DE3A9}" type="pres">
      <dgm:prSet presAssocID="{03A4615E-BC28-7740-93C8-0B52C98CED08}" presName="childText" presStyleLbl="conFgAcc1" presStyleIdx="2" presStyleCnt="3">
        <dgm:presLayoutVars>
          <dgm:bulletEnabled val="1"/>
        </dgm:presLayoutVars>
      </dgm:prSet>
      <dgm:spPr/>
    </dgm:pt>
  </dgm:ptLst>
  <dgm:cxnLst>
    <dgm:cxn modelId="{1D25E2D6-4472-224D-85A7-48F77843FD3A}" type="presOf" srcId="{D050E896-16B0-E541-87B8-A97691B0CBB4}" destId="{6E38B333-7CEF-5A49-AF13-78C17E84170B}" srcOrd="1" destOrd="0" presId="urn:microsoft.com/office/officeart/2005/8/layout/list1"/>
    <dgm:cxn modelId="{81E5EAB9-9A94-5E48-90A1-B7C408815800}" type="presOf" srcId="{DE8FEB3D-355B-4342-81FC-0E9E4FEBDCC4}" destId="{2CE62634-F68D-8549-8B3C-22E33C28F3BF}" srcOrd="0" destOrd="0" presId="urn:microsoft.com/office/officeart/2005/8/layout/list1"/>
    <dgm:cxn modelId="{EC0C03FB-E80F-EE46-873F-79DD4AD72340}" type="presOf" srcId="{4E6757A9-1CF4-BB4F-A064-932C8CEC477C}" destId="{393D19C7-B993-FB48-AE1E-2D42648A3FDA}" srcOrd="1" destOrd="0" presId="urn:microsoft.com/office/officeart/2005/8/layout/list1"/>
    <dgm:cxn modelId="{314D2286-3D25-D644-AC7A-5535AF1E8C69}" type="presOf" srcId="{4E6757A9-1CF4-BB4F-A064-932C8CEC477C}" destId="{1C08B6ED-AD4D-8647-9F6D-2EF84E53A483}" srcOrd="0" destOrd="0" presId="urn:microsoft.com/office/officeart/2005/8/layout/list1"/>
    <dgm:cxn modelId="{18416475-1464-594F-A576-AC78BBBC32D3}" type="presOf" srcId="{03A4615E-BC28-7740-93C8-0B52C98CED08}" destId="{333588C7-1A33-364D-9202-8A309C90AD14}" srcOrd="1" destOrd="0" presId="urn:microsoft.com/office/officeart/2005/8/layout/list1"/>
    <dgm:cxn modelId="{95F713F8-F99A-B24F-A56D-C7579CCB4F8B}" type="presOf" srcId="{D050E896-16B0-E541-87B8-A97691B0CBB4}" destId="{81D6E78B-F422-8E48-B437-7B2459B94DD0}" srcOrd="0" destOrd="0" presId="urn:microsoft.com/office/officeart/2005/8/layout/list1"/>
    <dgm:cxn modelId="{16EB67BA-226A-0F40-AF4B-C06D5450108C}" srcId="{DE8FEB3D-355B-4342-81FC-0E9E4FEBDCC4}" destId="{D050E896-16B0-E541-87B8-A97691B0CBB4}" srcOrd="1" destOrd="0" parTransId="{39471263-D69C-A04F-BACF-87082EA6A9EF}" sibTransId="{803D2A44-9BEA-9A4E-AE08-B04D517037D5}"/>
    <dgm:cxn modelId="{3F4A3D16-DF65-424B-890C-E5A43AE14AC6}" type="presOf" srcId="{03A4615E-BC28-7740-93C8-0B52C98CED08}" destId="{4017E3E1-A1A9-9648-AC3F-176191D39754}" srcOrd="0" destOrd="0" presId="urn:microsoft.com/office/officeart/2005/8/layout/list1"/>
    <dgm:cxn modelId="{15BC5488-4668-534D-AFBD-009030E6E9DC}" srcId="{DE8FEB3D-355B-4342-81FC-0E9E4FEBDCC4}" destId="{4E6757A9-1CF4-BB4F-A064-932C8CEC477C}" srcOrd="0" destOrd="0" parTransId="{504FF803-01F1-7D4B-97F7-212114451C31}" sibTransId="{C59AAC08-9094-0C4E-8EC3-FAAC593D2E32}"/>
    <dgm:cxn modelId="{5C0839CA-0715-C14A-8CC9-AA3CA2B1329D}" srcId="{DE8FEB3D-355B-4342-81FC-0E9E4FEBDCC4}" destId="{03A4615E-BC28-7740-93C8-0B52C98CED08}" srcOrd="2" destOrd="0" parTransId="{A2996BDD-9D78-9C4A-B2F2-A686C3CCE7F8}" sibTransId="{9CE22983-73E1-0C49-BC10-9F918E77631F}"/>
    <dgm:cxn modelId="{1B5F8348-5B8A-174C-9B95-7787301A7097}" type="presParOf" srcId="{2CE62634-F68D-8549-8B3C-22E33C28F3BF}" destId="{BCFA9130-3A5E-6341-93F3-DCEDA4BE03CB}" srcOrd="0" destOrd="0" presId="urn:microsoft.com/office/officeart/2005/8/layout/list1"/>
    <dgm:cxn modelId="{633A7A92-06E1-E348-8061-B0C4574FA567}" type="presParOf" srcId="{BCFA9130-3A5E-6341-93F3-DCEDA4BE03CB}" destId="{1C08B6ED-AD4D-8647-9F6D-2EF84E53A483}" srcOrd="0" destOrd="0" presId="urn:microsoft.com/office/officeart/2005/8/layout/list1"/>
    <dgm:cxn modelId="{0919DEBA-4CFB-7A45-AC43-21E754202A02}" type="presParOf" srcId="{BCFA9130-3A5E-6341-93F3-DCEDA4BE03CB}" destId="{393D19C7-B993-FB48-AE1E-2D42648A3FDA}" srcOrd="1" destOrd="0" presId="urn:microsoft.com/office/officeart/2005/8/layout/list1"/>
    <dgm:cxn modelId="{613658B9-7436-1242-943C-198B00E96F75}" type="presParOf" srcId="{2CE62634-F68D-8549-8B3C-22E33C28F3BF}" destId="{B0C0D4BD-BB5F-0842-858A-7AE444CD5C6D}" srcOrd="1" destOrd="0" presId="urn:microsoft.com/office/officeart/2005/8/layout/list1"/>
    <dgm:cxn modelId="{78D2E909-7997-0741-B421-E0EBB2DC862F}" type="presParOf" srcId="{2CE62634-F68D-8549-8B3C-22E33C28F3BF}" destId="{D98C00C8-6B3D-9C45-8D5D-B99D845A62FC}" srcOrd="2" destOrd="0" presId="urn:microsoft.com/office/officeart/2005/8/layout/list1"/>
    <dgm:cxn modelId="{58543CBC-7FB8-CE4E-B841-7B909460CD52}" type="presParOf" srcId="{2CE62634-F68D-8549-8B3C-22E33C28F3BF}" destId="{707DF731-4861-7D43-8D61-56D6DCCCF909}" srcOrd="3" destOrd="0" presId="urn:microsoft.com/office/officeart/2005/8/layout/list1"/>
    <dgm:cxn modelId="{767443D4-287B-C941-8B1F-F31EAEF2B818}" type="presParOf" srcId="{2CE62634-F68D-8549-8B3C-22E33C28F3BF}" destId="{2516F3B3-20C8-FD4D-9EAD-7A64F7D9124D}" srcOrd="4" destOrd="0" presId="urn:microsoft.com/office/officeart/2005/8/layout/list1"/>
    <dgm:cxn modelId="{78A4B4D0-6FFE-2A4C-9373-191C8FBD282E}" type="presParOf" srcId="{2516F3B3-20C8-FD4D-9EAD-7A64F7D9124D}" destId="{81D6E78B-F422-8E48-B437-7B2459B94DD0}" srcOrd="0" destOrd="0" presId="urn:microsoft.com/office/officeart/2005/8/layout/list1"/>
    <dgm:cxn modelId="{75EF1DDF-F8F6-8945-BACF-3BCD323DF454}" type="presParOf" srcId="{2516F3B3-20C8-FD4D-9EAD-7A64F7D9124D}" destId="{6E38B333-7CEF-5A49-AF13-78C17E84170B}" srcOrd="1" destOrd="0" presId="urn:microsoft.com/office/officeart/2005/8/layout/list1"/>
    <dgm:cxn modelId="{61B90FA4-75D0-1145-AAB8-950C50B7B996}" type="presParOf" srcId="{2CE62634-F68D-8549-8B3C-22E33C28F3BF}" destId="{98203B4C-8748-BD41-B532-6A29423FD871}" srcOrd="5" destOrd="0" presId="urn:microsoft.com/office/officeart/2005/8/layout/list1"/>
    <dgm:cxn modelId="{1C9F4701-F1CE-AC47-AA71-BBBE139FA9EE}" type="presParOf" srcId="{2CE62634-F68D-8549-8B3C-22E33C28F3BF}" destId="{7F0AD83C-51D7-2C40-B701-8192B84DDE67}" srcOrd="6" destOrd="0" presId="urn:microsoft.com/office/officeart/2005/8/layout/list1"/>
    <dgm:cxn modelId="{ED2B5300-13D2-1442-BB18-CCFF17D8720F}" type="presParOf" srcId="{2CE62634-F68D-8549-8B3C-22E33C28F3BF}" destId="{54E42462-99BE-A540-8960-5D452CAA4A33}" srcOrd="7" destOrd="0" presId="urn:microsoft.com/office/officeart/2005/8/layout/list1"/>
    <dgm:cxn modelId="{1A5F0218-B96F-2D4F-886A-2694DD258B87}" type="presParOf" srcId="{2CE62634-F68D-8549-8B3C-22E33C28F3BF}" destId="{3C9B549E-A50E-6C46-AB38-196D208911AE}" srcOrd="8" destOrd="0" presId="urn:microsoft.com/office/officeart/2005/8/layout/list1"/>
    <dgm:cxn modelId="{3AC1FF12-672F-6D49-8CEB-21D06158DD98}" type="presParOf" srcId="{3C9B549E-A50E-6C46-AB38-196D208911AE}" destId="{4017E3E1-A1A9-9648-AC3F-176191D39754}" srcOrd="0" destOrd="0" presId="urn:microsoft.com/office/officeart/2005/8/layout/list1"/>
    <dgm:cxn modelId="{2E0F97F2-29C3-7048-B71D-73789A2D7A43}" type="presParOf" srcId="{3C9B549E-A50E-6C46-AB38-196D208911AE}" destId="{333588C7-1A33-364D-9202-8A309C90AD14}" srcOrd="1" destOrd="0" presId="urn:microsoft.com/office/officeart/2005/8/layout/list1"/>
    <dgm:cxn modelId="{8A926B4D-F6D3-DB42-A461-6CF8DA901789}" type="presParOf" srcId="{2CE62634-F68D-8549-8B3C-22E33C28F3BF}" destId="{AAA75440-B569-184C-92F5-E2A1070B5A92}" srcOrd="9" destOrd="0" presId="urn:microsoft.com/office/officeart/2005/8/layout/list1"/>
    <dgm:cxn modelId="{8B45C05A-6AE4-C84F-80F3-BD0A32D8FCC8}" type="presParOf" srcId="{2CE62634-F68D-8549-8B3C-22E33C28F3BF}" destId="{696EE332-5980-4240-9F1C-60B1632DE3A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C00C8-6B3D-9C45-8D5D-B99D845A62FC}">
      <dsp:nvSpPr>
        <dsp:cNvPr id="0" name=""/>
        <dsp:cNvSpPr/>
      </dsp:nvSpPr>
      <dsp:spPr>
        <a:xfrm>
          <a:off x="0" y="493709"/>
          <a:ext cx="7924800" cy="680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93D19C7-B993-FB48-AE1E-2D42648A3FDA}">
      <dsp:nvSpPr>
        <dsp:cNvPr id="0" name=""/>
        <dsp:cNvSpPr/>
      </dsp:nvSpPr>
      <dsp:spPr>
        <a:xfrm>
          <a:off x="396240" y="95189"/>
          <a:ext cx="5547360" cy="7970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marL="0" lvl="0" indent="0" algn="l" defTabSz="1200150">
            <a:lnSpc>
              <a:spcPct val="90000"/>
            </a:lnSpc>
            <a:spcBef>
              <a:spcPct val="0"/>
            </a:spcBef>
            <a:spcAft>
              <a:spcPct val="35000"/>
            </a:spcAft>
            <a:buNone/>
          </a:pPr>
          <a:r>
            <a:rPr lang="en-US" sz="2700" kern="1200" dirty="0"/>
            <a:t>To expedite PNG ratification process</a:t>
          </a:r>
        </a:p>
      </dsp:txBody>
      <dsp:txXfrm>
        <a:off x="435148" y="134097"/>
        <a:ext cx="5469544" cy="719224"/>
      </dsp:txXfrm>
    </dsp:sp>
    <dsp:sp modelId="{7F0AD83C-51D7-2C40-B701-8192B84DDE67}">
      <dsp:nvSpPr>
        <dsp:cNvPr id="0" name=""/>
        <dsp:cNvSpPr/>
      </dsp:nvSpPr>
      <dsp:spPr>
        <a:xfrm>
          <a:off x="0" y="1844824"/>
          <a:ext cx="7924800" cy="680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E38B333-7CEF-5A49-AF13-78C17E84170B}">
      <dsp:nvSpPr>
        <dsp:cNvPr id="0" name=""/>
        <dsp:cNvSpPr/>
      </dsp:nvSpPr>
      <dsp:spPr>
        <a:xfrm>
          <a:off x="396240" y="1319909"/>
          <a:ext cx="5547360" cy="92343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marL="0" lvl="0" indent="0" algn="l" defTabSz="1155700">
            <a:lnSpc>
              <a:spcPct val="90000"/>
            </a:lnSpc>
            <a:spcBef>
              <a:spcPct val="0"/>
            </a:spcBef>
            <a:spcAft>
              <a:spcPct val="35000"/>
            </a:spcAft>
            <a:buNone/>
          </a:pPr>
          <a:r>
            <a:rPr lang="en-US" sz="2600" kern="1200" dirty="0">
              <a:solidFill>
                <a:schemeClr val="bg1"/>
              </a:solidFill>
            </a:rPr>
            <a:t>To discuss on preparation of SOM-12 back to back with MM-6 in PNG</a:t>
          </a:r>
        </a:p>
      </dsp:txBody>
      <dsp:txXfrm>
        <a:off x="441318" y="1364987"/>
        <a:ext cx="5457204" cy="833278"/>
      </dsp:txXfrm>
    </dsp:sp>
    <dsp:sp modelId="{696EE332-5980-4240-9F1C-60B1632DE3A9}">
      <dsp:nvSpPr>
        <dsp:cNvPr id="0" name=""/>
        <dsp:cNvSpPr/>
      </dsp:nvSpPr>
      <dsp:spPr>
        <a:xfrm>
          <a:off x="0" y="4185878"/>
          <a:ext cx="7924800" cy="680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33588C7-1A33-364D-9202-8A309C90AD14}">
      <dsp:nvSpPr>
        <dsp:cNvPr id="0" name=""/>
        <dsp:cNvSpPr/>
      </dsp:nvSpPr>
      <dsp:spPr>
        <a:xfrm>
          <a:off x="396240" y="2671024"/>
          <a:ext cx="5547360" cy="191337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FFFFFF"/>
              </a:solidFill>
            </a:rPr>
            <a:t>To discuss on preparation for handover of CTI COM Chair &amp; Vice Chair as well </a:t>
          </a:r>
          <a:r>
            <a:rPr lang="en-US" sz="2800" kern="1200">
              <a:solidFill>
                <a:srgbClr val="FFFFFF"/>
              </a:solidFill>
            </a:rPr>
            <a:t>as CTI </a:t>
          </a:r>
          <a:r>
            <a:rPr lang="en-US" sz="2800" kern="1200" dirty="0">
              <a:solidFill>
                <a:srgbClr val="FFFFFF"/>
              </a:solidFill>
            </a:rPr>
            <a:t>CSO Chair &amp; Vice Chair respectively</a:t>
          </a:r>
        </a:p>
      </dsp:txBody>
      <dsp:txXfrm>
        <a:off x="489643" y="2764427"/>
        <a:ext cx="5360554" cy="1726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F46931-A7A4-4C17-AB99-98BBDD3F62E1}" type="datetimeFigureOut">
              <a:rPr lang="en-GB" smtClean="0"/>
              <a:t>29/10/2016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05C48-B1EC-4C5F-A96A-593EE089BA19}" type="slidenum">
              <a:rPr lang="en-GB" smtClean="0"/>
              <a:t>‹#›</a:t>
            </a:fld>
            <a:endParaRPr lang="en-GB"/>
          </a:p>
        </p:txBody>
      </p:sp>
    </p:spTree>
    <p:extLst>
      <p:ext uri="{BB962C8B-B14F-4D97-AF65-F5344CB8AC3E}">
        <p14:creationId xmlns:p14="http://schemas.microsoft.com/office/powerpoint/2010/main" val="684441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89986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75963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3011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5704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00107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8182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15479D-D6E2-49DB-9BB7-0D907BCA7389}"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10772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15479D-D6E2-49DB-9BB7-0D907BCA7389}"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39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5479D-D6E2-49DB-9BB7-0D907BCA7389}"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9560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82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230675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5479D-D6E2-49DB-9BB7-0D907BCA7389}"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284E6-C3CA-451B-A1DF-2AED335C46B8}" type="slidenum">
              <a:rPr lang="en-US" smtClean="0"/>
              <a:t>‹#›</a:t>
            </a:fld>
            <a:endParaRPr lang="en-US"/>
          </a:p>
        </p:txBody>
      </p:sp>
    </p:spTree>
    <p:extLst>
      <p:ext uri="{BB962C8B-B14F-4D97-AF65-F5344CB8AC3E}">
        <p14:creationId xmlns:p14="http://schemas.microsoft.com/office/powerpoint/2010/main" val="4224526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7" name="TextBox 6"/>
          <p:cNvSpPr txBox="1"/>
          <p:nvPr/>
        </p:nvSpPr>
        <p:spPr>
          <a:xfrm>
            <a:off x="4800600" y="575421"/>
            <a:ext cx="7391400" cy="1200329"/>
          </a:xfrm>
          <a:prstGeom prst="rect">
            <a:avLst/>
          </a:prstGeom>
          <a:noFill/>
        </p:spPr>
        <p:txBody>
          <a:bodyPr wrap="square" rtlCol="0">
            <a:spAutoFit/>
          </a:bodyPr>
          <a:lstStyle/>
          <a:p>
            <a:pPr algn="ctr"/>
            <a:r>
              <a:rPr lang="en-US" sz="2400" b="1" dirty="0">
                <a:latin typeface="Tw Cen MT" panose="020B0602020104020603" pitchFamily="34" charset="0"/>
              </a:rPr>
              <a:t>The 12</a:t>
            </a:r>
            <a:r>
              <a:rPr lang="en-US" sz="2400" b="1" baseline="30000" dirty="0">
                <a:latin typeface="Tw Cen MT" panose="020B0602020104020603" pitchFamily="34" charset="0"/>
              </a:rPr>
              <a:t>th</a:t>
            </a:r>
            <a:r>
              <a:rPr lang="en-US" sz="2400" b="1" dirty="0">
                <a:latin typeface="Tw Cen MT" panose="020B0602020104020603" pitchFamily="34" charset="0"/>
              </a:rPr>
              <a:t> Senior Officials’ Meeting (SOM-12)</a:t>
            </a:r>
          </a:p>
          <a:p>
            <a:pPr algn="ctr"/>
            <a:r>
              <a:rPr lang="en-US" sz="2400" b="1" dirty="0">
                <a:latin typeface="Tw Cen MT" panose="020B0602020104020603" pitchFamily="34" charset="0"/>
              </a:rPr>
              <a:t>1-2 November 2016</a:t>
            </a:r>
          </a:p>
          <a:p>
            <a:pPr algn="ctr"/>
            <a:r>
              <a:rPr lang="en-US" sz="2400" b="1" dirty="0">
                <a:latin typeface="Tw Cen MT" panose="020B0602020104020603" pitchFamily="34" charset="0"/>
              </a:rPr>
              <a:t>Port Moresby – Papua New Guinea</a:t>
            </a:r>
          </a:p>
        </p:txBody>
      </p:sp>
      <p:sp>
        <p:nvSpPr>
          <p:cNvPr id="8" name="TextBox 7"/>
          <p:cNvSpPr txBox="1"/>
          <p:nvPr/>
        </p:nvSpPr>
        <p:spPr>
          <a:xfrm>
            <a:off x="5342965" y="2240149"/>
            <a:ext cx="6849035" cy="1200329"/>
          </a:xfrm>
          <a:prstGeom prst="rect">
            <a:avLst/>
          </a:prstGeom>
          <a:noFill/>
        </p:spPr>
        <p:txBody>
          <a:bodyPr wrap="square" rtlCol="0">
            <a:spAutoFit/>
          </a:bodyPr>
          <a:lstStyle/>
          <a:p>
            <a:pPr algn="ctr"/>
            <a:r>
              <a:rPr lang="en-GB" sz="2400" b="1" dirty="0">
                <a:latin typeface="Tw Cen MT" panose="020B0602020104020603" pitchFamily="34" charset="0"/>
              </a:rPr>
              <a:t>Session 6: </a:t>
            </a:r>
          </a:p>
          <a:p>
            <a:pPr algn="ctr"/>
            <a:r>
              <a:rPr lang="en-GB" sz="2400" b="1" dirty="0">
                <a:latin typeface="Tw Cen MT" panose="020B0602020104020603" pitchFamily="34" charset="0"/>
              </a:rPr>
              <a:t>Status of the Ratification of the Agreement on </a:t>
            </a:r>
          </a:p>
          <a:p>
            <a:pPr algn="ctr"/>
            <a:r>
              <a:rPr lang="en-GB" sz="2400" b="1" dirty="0">
                <a:latin typeface="Tw Cen MT" panose="020B0602020104020603" pitchFamily="34" charset="0"/>
              </a:rPr>
              <a:t>the Establishment of Regional Secretariat of CTI-CFF</a:t>
            </a:r>
          </a:p>
        </p:txBody>
      </p:sp>
      <p:sp>
        <p:nvSpPr>
          <p:cNvPr id="9" name="TextBox 8"/>
          <p:cNvSpPr txBox="1"/>
          <p:nvPr/>
        </p:nvSpPr>
        <p:spPr>
          <a:xfrm>
            <a:off x="5872701" y="3962932"/>
            <a:ext cx="6461760" cy="1015663"/>
          </a:xfrm>
          <a:prstGeom prst="rect">
            <a:avLst/>
          </a:prstGeom>
          <a:noFill/>
        </p:spPr>
        <p:txBody>
          <a:bodyPr wrap="square" rtlCol="0">
            <a:spAutoFit/>
          </a:bodyPr>
          <a:lstStyle/>
          <a:p>
            <a:pPr algn="ctr"/>
            <a:r>
              <a:rPr lang="en-US" sz="2000" b="1" dirty="0" err="1">
                <a:latin typeface="+mj-lt"/>
              </a:rPr>
              <a:t>Widi</a:t>
            </a:r>
            <a:r>
              <a:rPr lang="en-US" sz="2000" b="1" dirty="0">
                <a:latin typeface="+mj-lt"/>
              </a:rPr>
              <a:t> A. </a:t>
            </a:r>
            <a:r>
              <a:rPr lang="en-US" sz="2000" b="1" dirty="0" err="1">
                <a:latin typeface="+mj-lt"/>
              </a:rPr>
              <a:t>Pratikto</a:t>
            </a:r>
            <a:r>
              <a:rPr lang="en-US" sz="2000" b="1" dirty="0">
                <a:latin typeface="+mj-lt"/>
              </a:rPr>
              <a:t> Ph.D.</a:t>
            </a:r>
          </a:p>
          <a:p>
            <a:pPr algn="ctr"/>
            <a:r>
              <a:rPr lang="en-US" sz="2000" b="1" dirty="0">
                <a:latin typeface="+mj-lt"/>
              </a:rPr>
              <a:t>CTI-CFF Regional Secretariat</a:t>
            </a:r>
          </a:p>
          <a:p>
            <a:pPr algn="ctr"/>
            <a:r>
              <a:rPr lang="en-US" sz="2000" b="1" dirty="0">
                <a:latin typeface="+mj-lt"/>
              </a:rPr>
              <a:t>1 November 2016</a:t>
            </a:r>
          </a:p>
        </p:txBody>
      </p:sp>
    </p:spTree>
    <p:extLst>
      <p:ext uri="{BB962C8B-B14F-4D97-AF65-F5344CB8AC3E}">
        <p14:creationId xmlns:p14="http://schemas.microsoft.com/office/powerpoint/2010/main" val="11295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5"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BACKGROUND</a:t>
            </a:r>
          </a:p>
        </p:txBody>
      </p:sp>
      <p:sp>
        <p:nvSpPr>
          <p:cNvPr id="6" name="TextBox 5"/>
          <p:cNvSpPr txBox="1"/>
          <p:nvPr/>
        </p:nvSpPr>
        <p:spPr>
          <a:xfrm>
            <a:off x="660028" y="1860022"/>
            <a:ext cx="10329706" cy="3677930"/>
          </a:xfrm>
          <a:prstGeom prst="rect">
            <a:avLst/>
          </a:prstGeom>
          <a:noFill/>
        </p:spPr>
        <p:txBody>
          <a:bodyPr wrap="square" rtlCol="0">
            <a:spAutoFit/>
          </a:bodyPr>
          <a:lstStyle/>
          <a:p>
            <a:pPr marL="342900" indent="-342900" algn="just">
              <a:lnSpc>
                <a:spcPct val="130000"/>
              </a:lnSpc>
              <a:buFont typeface="Arial"/>
              <a:buChar char="•"/>
            </a:pPr>
            <a:r>
              <a:rPr lang="en-US" sz="2000" dirty="0"/>
              <a:t>The status of instrument ratification of CTI-CFF member countries on the Agreement on the Establishment along with its submission to the Depository was acknowledged in SOM-11 in Manado.</a:t>
            </a:r>
          </a:p>
          <a:p>
            <a:pPr algn="just">
              <a:lnSpc>
                <a:spcPct val="130000"/>
              </a:lnSpc>
            </a:pPr>
            <a:endParaRPr lang="en-US" sz="2000" dirty="0"/>
          </a:p>
          <a:p>
            <a:pPr marL="342900" indent="-342900" algn="just">
              <a:lnSpc>
                <a:spcPct val="130000"/>
              </a:lnSpc>
              <a:buFont typeface="Arial"/>
              <a:buChar char="•"/>
            </a:pPr>
            <a:r>
              <a:rPr lang="en-US" sz="2000" dirty="0"/>
              <a:t>In SOM-11, CTI-CFF member countries encouraged PNG to expedite the ratification process of the Agreement on the Establishment of CTI-CFF Regional Secretariat. </a:t>
            </a:r>
          </a:p>
          <a:p>
            <a:pPr marL="342900" indent="-342900" algn="just">
              <a:lnSpc>
                <a:spcPct val="130000"/>
              </a:lnSpc>
              <a:buFont typeface="Arial"/>
              <a:buChar char="•"/>
            </a:pPr>
            <a:endParaRPr lang="en-US" sz="2000" dirty="0"/>
          </a:p>
          <a:p>
            <a:pPr marL="342900" indent="-342900" algn="just">
              <a:lnSpc>
                <a:spcPct val="130000"/>
              </a:lnSpc>
              <a:buFont typeface="Arial"/>
              <a:buChar char="•"/>
            </a:pPr>
            <a:r>
              <a:rPr lang="en-US" sz="2000" dirty="0"/>
              <a:t>The meeting subsequently tasked Regional Secretariat to facilitate PNG in its ratification of the said document.</a:t>
            </a:r>
          </a:p>
        </p:txBody>
      </p:sp>
    </p:spTree>
    <p:extLst>
      <p:ext uri="{BB962C8B-B14F-4D97-AF65-F5344CB8AC3E}">
        <p14:creationId xmlns:p14="http://schemas.microsoft.com/office/powerpoint/2010/main" val="71988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21270" y="12806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latin typeface="Bebas Neue Bold" panose="020B0606020202050201" pitchFamily="34" charset="0"/>
              </a:rPr>
              <a:t>FOLLOW UP &amp; RESULT </a:t>
            </a:r>
          </a:p>
        </p:txBody>
      </p:sp>
      <p:graphicFrame>
        <p:nvGraphicFramePr>
          <p:cNvPr id="10" name="Diagram 9"/>
          <p:cNvGraphicFramePr/>
          <p:nvPr>
            <p:extLst>
              <p:ext uri="{D42A27DB-BD31-4B8C-83A1-F6EECF244321}">
                <p14:modId xmlns:p14="http://schemas.microsoft.com/office/powerpoint/2010/main" val="611151970"/>
              </p:ext>
            </p:extLst>
          </p:nvPr>
        </p:nvGraphicFramePr>
        <p:xfrm>
          <a:off x="3708400" y="1151467"/>
          <a:ext cx="7924800" cy="4961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Oval 10"/>
          <p:cNvSpPr/>
          <p:nvPr/>
        </p:nvSpPr>
        <p:spPr>
          <a:xfrm>
            <a:off x="711200" y="2472266"/>
            <a:ext cx="2675466" cy="252306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RS </a:t>
            </a:r>
          </a:p>
          <a:p>
            <a:pPr algn="ctr"/>
            <a:r>
              <a:rPr lang="en-US" sz="2400" dirty="0"/>
              <a:t>WORK VISIT</a:t>
            </a:r>
            <a:br>
              <a:rPr lang="en-US" sz="2400" dirty="0"/>
            </a:br>
            <a:r>
              <a:rPr lang="en-US" sz="2400" dirty="0"/>
              <a:t>TO PORT MORESBY, PNG in July 2016</a:t>
            </a:r>
          </a:p>
        </p:txBody>
      </p:sp>
    </p:spTree>
    <p:extLst>
      <p:ext uri="{BB962C8B-B14F-4D97-AF65-F5344CB8AC3E}">
        <p14:creationId xmlns:p14="http://schemas.microsoft.com/office/powerpoint/2010/main" val="219009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solidFill>
                <a:srgbClr val="028184"/>
              </a:solidFill>
              <a:latin typeface="Bebas Neue Bold" panose="020B0606020202050201" pitchFamily="34" charset="0"/>
            </a:endParaRPr>
          </a:p>
        </p:txBody>
      </p:sp>
      <p:pic>
        <p:nvPicPr>
          <p:cNvPr id="2" name="Picture 1" descr="IMG-20160718-WA0002.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41733" y="541868"/>
            <a:ext cx="3559396" cy="2048933"/>
          </a:xfrm>
          <a:prstGeom prst="rect">
            <a:avLst/>
          </a:prstGeom>
        </p:spPr>
      </p:pic>
      <p:pic>
        <p:nvPicPr>
          <p:cNvPr id="4" name="Picture 3" descr="IMG-20160718-WA0014.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41333" y="541865"/>
            <a:ext cx="2980267" cy="2082802"/>
          </a:xfrm>
          <a:prstGeom prst="rect">
            <a:avLst/>
          </a:prstGeom>
        </p:spPr>
      </p:pic>
      <p:sp>
        <p:nvSpPr>
          <p:cNvPr id="13" name="Pentagon 12"/>
          <p:cNvSpPr/>
          <p:nvPr/>
        </p:nvSpPr>
        <p:spPr>
          <a:xfrm>
            <a:off x="457201" y="846666"/>
            <a:ext cx="3928533" cy="1456268"/>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a:t>Meeting with CEPA PNG</a:t>
            </a:r>
          </a:p>
          <a:p>
            <a:pPr algn="ctr"/>
            <a:r>
              <a:rPr lang="en-US" sz="2400" b="1" dirty="0"/>
              <a:t>(18-20 July 2016)</a:t>
            </a:r>
          </a:p>
        </p:txBody>
      </p:sp>
      <p:sp>
        <p:nvSpPr>
          <p:cNvPr id="7" name="Notched Right Arrow 6"/>
          <p:cNvSpPr/>
          <p:nvPr/>
        </p:nvSpPr>
        <p:spPr>
          <a:xfrm>
            <a:off x="541867" y="3200400"/>
            <a:ext cx="3081866" cy="2573867"/>
          </a:xfrm>
          <a:prstGeom prst="notch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800" b="1" dirty="0"/>
              <a:t>RESULT</a:t>
            </a:r>
          </a:p>
        </p:txBody>
      </p:sp>
      <p:sp>
        <p:nvSpPr>
          <p:cNvPr id="10" name="TextBox 9"/>
          <p:cNvSpPr txBox="1"/>
          <p:nvPr/>
        </p:nvSpPr>
        <p:spPr>
          <a:xfrm>
            <a:off x="3843866" y="2919948"/>
            <a:ext cx="6095999" cy="3785652"/>
          </a:xfrm>
          <a:prstGeom prst="rect">
            <a:avLst/>
          </a:prstGeom>
          <a:noFill/>
        </p:spPr>
        <p:txBody>
          <a:bodyPr wrap="square" rtlCol="0">
            <a:spAutoFit/>
          </a:bodyPr>
          <a:lstStyle/>
          <a:p>
            <a:pPr marL="342900" indent="-342900" algn="just">
              <a:buFont typeface="Wingdings" charset="2"/>
              <a:buChar char="§"/>
            </a:pPr>
            <a:r>
              <a:rPr lang="en-US" sz="2000" dirty="0"/>
              <a:t>Ratification of PNG on the Agreement on the Establishment of Regional Secretariat of CTI-CFF signed by Hon. </a:t>
            </a:r>
            <a:r>
              <a:rPr lang="en-US" sz="2000" dirty="0" err="1"/>
              <a:t>Rimbink</a:t>
            </a:r>
            <a:r>
              <a:rPr lang="en-US" sz="2000" dirty="0"/>
              <a:t> </a:t>
            </a:r>
            <a:r>
              <a:rPr lang="en-US" sz="2000" dirty="0" err="1"/>
              <a:t>Pato</a:t>
            </a:r>
            <a:r>
              <a:rPr lang="en-US" sz="2000" dirty="0"/>
              <a:t>, OBE, LLB, MP as Minister for Foreign Affairs and Immigration on 31 August 2016.</a:t>
            </a:r>
          </a:p>
          <a:p>
            <a:pPr marL="342900" indent="-342900" algn="just">
              <a:buFont typeface="Wingdings" charset="2"/>
              <a:buChar char="§"/>
            </a:pPr>
            <a:endParaRPr lang="en-US" sz="2000" dirty="0"/>
          </a:p>
          <a:p>
            <a:pPr marL="342900" indent="-342900" algn="just">
              <a:buFont typeface="Wingdings" charset="2"/>
              <a:buChar char="§"/>
            </a:pPr>
            <a:r>
              <a:rPr lang="en-US" sz="2000" dirty="0"/>
              <a:t>Embassy of the Independent State of Papua New Guinea has submitted the instrument of ratification to the Depository (i.e. Ministry of Foreign Affairs of the Republic of Indonesia) through its Diplomatic Note as of 13 September 2016 (Ref. No. 112/2016).</a:t>
            </a:r>
          </a:p>
          <a:p>
            <a:pPr marL="342900" indent="-342900" algn="just">
              <a:buFont typeface="Wingdings" charset="2"/>
              <a:buChar char="§"/>
            </a:pPr>
            <a:endParaRPr lang="en-US" sz="2000" dirty="0"/>
          </a:p>
        </p:txBody>
      </p:sp>
    </p:spTree>
    <p:extLst>
      <p:ext uri="{BB962C8B-B14F-4D97-AF65-F5344CB8AC3E}">
        <p14:creationId xmlns:p14="http://schemas.microsoft.com/office/powerpoint/2010/main" val="262545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latin typeface="Bebas Neue Bold" panose="020B0606020202050201" pitchFamily="34" charset="0"/>
              </a:rPr>
              <a:t>STATUS RATIFICATION OF </a:t>
            </a:r>
            <a:br>
              <a:rPr lang="en-GB" b="1" dirty="0">
                <a:latin typeface="Bebas Neue Bold" panose="020B0606020202050201" pitchFamily="34" charset="0"/>
              </a:rPr>
            </a:br>
            <a:r>
              <a:rPr lang="en-GB" b="1" dirty="0">
                <a:latin typeface="Bebas Neue Bold" panose="020B0606020202050201" pitchFamily="34" charset="0"/>
              </a:rPr>
              <a:t>THE AGREEMENT ON THE ESTABLISHMENT </a:t>
            </a:r>
            <a:br>
              <a:rPr lang="en-GB" b="1" dirty="0">
                <a:latin typeface="Bebas Neue Bold" panose="020B0606020202050201" pitchFamily="34" charset="0"/>
              </a:rPr>
            </a:br>
            <a:r>
              <a:rPr lang="en-GB" b="1" dirty="0">
                <a:latin typeface="Bebas Neue Bold" panose="020B0606020202050201" pitchFamily="34" charset="0"/>
              </a:rPr>
              <a:t>OF THE REGIONAL SECRETARIAT OF CTI-CFF</a:t>
            </a:r>
            <a:endParaRPr lang="en-US" b="1" dirty="0">
              <a:latin typeface="Bebas Neue Bold" panose="020B0606020202050201"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4096077036"/>
              </p:ext>
            </p:extLst>
          </p:nvPr>
        </p:nvGraphicFramePr>
        <p:xfrm>
          <a:off x="838201" y="2185991"/>
          <a:ext cx="10515602" cy="3811581"/>
        </p:xfrm>
        <a:graphic>
          <a:graphicData uri="http://schemas.openxmlformats.org/drawingml/2006/table">
            <a:tbl>
              <a:tblPr firstRow="1" firstCol="1" bandRow="1">
                <a:tableStyleId>{5C22544A-7EE6-4342-B048-85BDC9FD1C3A}</a:tableStyleId>
              </a:tblPr>
              <a:tblGrid>
                <a:gridCol w="695269">
                  <a:extLst>
                    <a:ext uri="{9D8B030D-6E8A-4147-A177-3AD203B41FA5}">
                      <a16:colId xmlns:a16="http://schemas.microsoft.com/office/drawing/2014/main" val="1856979912"/>
                    </a:ext>
                  </a:extLst>
                </a:gridCol>
                <a:gridCol w="2717222">
                  <a:extLst>
                    <a:ext uri="{9D8B030D-6E8A-4147-A177-3AD203B41FA5}">
                      <a16:colId xmlns:a16="http://schemas.microsoft.com/office/drawing/2014/main" val="292684262"/>
                    </a:ext>
                  </a:extLst>
                </a:gridCol>
                <a:gridCol w="3802491">
                  <a:extLst>
                    <a:ext uri="{9D8B030D-6E8A-4147-A177-3AD203B41FA5}">
                      <a16:colId xmlns:a16="http://schemas.microsoft.com/office/drawing/2014/main" val="2335420714"/>
                    </a:ext>
                  </a:extLst>
                </a:gridCol>
                <a:gridCol w="3300620">
                  <a:extLst>
                    <a:ext uri="{9D8B030D-6E8A-4147-A177-3AD203B41FA5}">
                      <a16:colId xmlns:a16="http://schemas.microsoft.com/office/drawing/2014/main" val="1622240618"/>
                    </a:ext>
                  </a:extLst>
                </a:gridCol>
              </a:tblGrid>
              <a:tr h="1270527">
                <a:tc>
                  <a:txBody>
                    <a:bodyPr/>
                    <a:lstStyle/>
                    <a:p>
                      <a:pPr marL="0" marR="0" algn="ctr">
                        <a:lnSpc>
                          <a:spcPct val="115000"/>
                        </a:lnSpc>
                        <a:spcBef>
                          <a:spcPts val="0"/>
                        </a:spcBef>
                        <a:spcAft>
                          <a:spcPts val="0"/>
                        </a:spcAft>
                      </a:pPr>
                      <a:r>
                        <a:rPr lang="en-GB" sz="1800" dirty="0">
                          <a:effectLst/>
                          <a:latin typeface="Bebas Neue Bold" panose="020B0606020202050201"/>
                        </a:rPr>
                        <a:t>No</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nchor="ctr"/>
                </a:tc>
                <a:tc>
                  <a:txBody>
                    <a:bodyPr/>
                    <a:lstStyle/>
                    <a:p>
                      <a:pPr marL="0" marR="0" algn="ctr">
                        <a:lnSpc>
                          <a:spcPct val="115000"/>
                        </a:lnSpc>
                        <a:spcBef>
                          <a:spcPts val="0"/>
                        </a:spcBef>
                        <a:spcAft>
                          <a:spcPts val="0"/>
                        </a:spcAft>
                      </a:pPr>
                      <a:r>
                        <a:rPr lang="en-GB" sz="1800" dirty="0">
                          <a:effectLst/>
                          <a:latin typeface="Bebas Neue Bold" panose="020B0606020202050201"/>
                        </a:rPr>
                        <a:t>Country</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nchor="ctr"/>
                </a:tc>
                <a:tc>
                  <a:txBody>
                    <a:bodyPr/>
                    <a:lstStyle/>
                    <a:p>
                      <a:pPr marL="0" marR="0" algn="ctr">
                        <a:lnSpc>
                          <a:spcPct val="115000"/>
                        </a:lnSpc>
                        <a:spcBef>
                          <a:spcPts val="0"/>
                        </a:spcBef>
                        <a:spcAft>
                          <a:spcPts val="0"/>
                        </a:spcAft>
                      </a:pPr>
                      <a:r>
                        <a:rPr lang="en-GB" sz="1800" dirty="0">
                          <a:effectLst/>
                          <a:latin typeface="Bebas Neue Bold" panose="020B0606020202050201"/>
                        </a:rPr>
                        <a:t>Dates of Signing Instrument of Ratification</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nchor="ctr"/>
                </a:tc>
                <a:tc>
                  <a:txBody>
                    <a:bodyPr/>
                    <a:lstStyle/>
                    <a:p>
                      <a:pPr marL="0" marR="0" algn="ctr">
                        <a:lnSpc>
                          <a:spcPct val="115000"/>
                        </a:lnSpc>
                        <a:spcBef>
                          <a:spcPts val="0"/>
                        </a:spcBef>
                        <a:spcAft>
                          <a:spcPts val="0"/>
                        </a:spcAft>
                      </a:pPr>
                      <a:r>
                        <a:rPr lang="en-GB" sz="1800" dirty="0">
                          <a:effectLst/>
                          <a:latin typeface="Bebas Neue Bold" panose="020B0606020202050201"/>
                        </a:rPr>
                        <a:t>Dates of Acceptance of Instrument of Ratification</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nchor="ctr"/>
                </a:tc>
                <a:extLst>
                  <a:ext uri="{0D108BD9-81ED-4DB2-BD59-A6C34878D82A}">
                    <a16:rowId xmlns:a16="http://schemas.microsoft.com/office/drawing/2014/main" val="3153267402"/>
                  </a:ext>
                </a:extLst>
              </a:tr>
              <a:tr h="423509">
                <a:tc>
                  <a:txBody>
                    <a:bodyPr/>
                    <a:lstStyle/>
                    <a:p>
                      <a:pPr marL="0" marR="0" algn="ctr">
                        <a:lnSpc>
                          <a:spcPct val="115000"/>
                        </a:lnSpc>
                        <a:spcBef>
                          <a:spcPts val="0"/>
                        </a:spcBef>
                        <a:spcAft>
                          <a:spcPts val="0"/>
                        </a:spcAft>
                      </a:pPr>
                      <a:r>
                        <a:rPr lang="en-GB" sz="1800" dirty="0">
                          <a:solidFill>
                            <a:schemeClr val="bg1"/>
                          </a:solidFill>
                          <a:effectLst/>
                          <a:latin typeface="Bebas Neue Bold" panose="020B0606020202050201"/>
                        </a:rPr>
                        <a:t>1</a:t>
                      </a:r>
                      <a:endParaRPr lang="en-US" sz="1800" dirty="0">
                        <a:solidFill>
                          <a:schemeClr val="bg1"/>
                        </a:solidFill>
                        <a:effectLst/>
                        <a:latin typeface="Bebas Neue Bold" panose="020B0606020202050201"/>
                        <a:ea typeface="Times New Roman" panose="02020603050405020304" pitchFamily="18" charset="0"/>
                      </a:endParaRPr>
                    </a:p>
                  </a:txBody>
                  <a:tcPr marL="68572" marR="68572" marT="0" marB="0"/>
                </a:tc>
                <a:tc>
                  <a:txBody>
                    <a:bodyPr/>
                    <a:lstStyle/>
                    <a:p>
                      <a:pPr marL="0" marR="0" algn="just">
                        <a:lnSpc>
                          <a:spcPct val="115000"/>
                        </a:lnSpc>
                        <a:spcBef>
                          <a:spcPts val="0"/>
                        </a:spcBef>
                        <a:spcAft>
                          <a:spcPts val="0"/>
                        </a:spcAft>
                      </a:pPr>
                      <a:r>
                        <a:rPr lang="en-GB" sz="1800" dirty="0">
                          <a:effectLst/>
                          <a:latin typeface="Bebas Neue Bold" panose="020B0606020202050201"/>
                        </a:rPr>
                        <a:t>Malaysia</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a:effectLst/>
                          <a:latin typeface="Bebas Neue Bold" panose="020B0606020202050201"/>
                        </a:rPr>
                        <a:t>13 February 2013</a:t>
                      </a:r>
                      <a:endParaRPr lang="en-US" sz="180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dirty="0">
                          <a:effectLst/>
                          <a:latin typeface="Bebas Neue Bold" panose="020B0606020202050201"/>
                        </a:rPr>
                        <a:t>15 April 2013</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extLst>
                  <a:ext uri="{0D108BD9-81ED-4DB2-BD59-A6C34878D82A}">
                    <a16:rowId xmlns:a16="http://schemas.microsoft.com/office/drawing/2014/main" val="134252336"/>
                  </a:ext>
                </a:extLst>
              </a:tr>
              <a:tr h="423509">
                <a:tc>
                  <a:txBody>
                    <a:bodyPr/>
                    <a:lstStyle/>
                    <a:p>
                      <a:pPr marL="0" marR="0" algn="ctr">
                        <a:lnSpc>
                          <a:spcPct val="115000"/>
                        </a:lnSpc>
                        <a:spcBef>
                          <a:spcPts val="0"/>
                        </a:spcBef>
                        <a:spcAft>
                          <a:spcPts val="0"/>
                        </a:spcAft>
                      </a:pPr>
                      <a:r>
                        <a:rPr lang="en-GB" sz="1800" dirty="0">
                          <a:solidFill>
                            <a:schemeClr val="bg1"/>
                          </a:solidFill>
                          <a:effectLst/>
                          <a:latin typeface="Bebas Neue Bold" panose="020B0606020202050201"/>
                        </a:rPr>
                        <a:t>2</a:t>
                      </a:r>
                      <a:endParaRPr lang="en-US" sz="1800" dirty="0">
                        <a:solidFill>
                          <a:schemeClr val="bg1"/>
                        </a:solidFill>
                        <a:effectLst/>
                        <a:latin typeface="Bebas Neue Bold" panose="020B0606020202050201"/>
                        <a:ea typeface="Times New Roman" panose="02020603050405020304" pitchFamily="18" charset="0"/>
                      </a:endParaRPr>
                    </a:p>
                  </a:txBody>
                  <a:tcPr marL="68572" marR="68572" marT="0" marB="0"/>
                </a:tc>
                <a:tc>
                  <a:txBody>
                    <a:bodyPr/>
                    <a:lstStyle/>
                    <a:p>
                      <a:pPr marL="0" marR="0" algn="just">
                        <a:lnSpc>
                          <a:spcPct val="115000"/>
                        </a:lnSpc>
                        <a:spcBef>
                          <a:spcPts val="0"/>
                        </a:spcBef>
                        <a:spcAft>
                          <a:spcPts val="0"/>
                        </a:spcAft>
                      </a:pPr>
                      <a:r>
                        <a:rPr lang="en-GB" sz="1800" dirty="0">
                          <a:effectLst/>
                          <a:latin typeface="Bebas Neue Bold" panose="020B0606020202050201"/>
                        </a:rPr>
                        <a:t>Indonesia</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dirty="0">
                          <a:effectLst/>
                          <a:latin typeface="Bebas Neue Bold" panose="020B0606020202050201"/>
                        </a:rPr>
                        <a:t>9 May 2014</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a:effectLst/>
                          <a:latin typeface="Bebas Neue Bold" panose="020B0606020202050201"/>
                        </a:rPr>
                        <a:t>9 May 2014</a:t>
                      </a:r>
                      <a:endParaRPr lang="en-US" sz="1800">
                        <a:solidFill>
                          <a:srgbClr val="000000"/>
                        </a:solidFill>
                        <a:effectLst/>
                        <a:latin typeface="Bebas Neue Bold" panose="020B0606020202050201"/>
                        <a:ea typeface="Times New Roman" panose="02020603050405020304" pitchFamily="18" charset="0"/>
                      </a:endParaRPr>
                    </a:p>
                  </a:txBody>
                  <a:tcPr marL="68572" marR="68572" marT="0" marB="0"/>
                </a:tc>
                <a:extLst>
                  <a:ext uri="{0D108BD9-81ED-4DB2-BD59-A6C34878D82A}">
                    <a16:rowId xmlns:a16="http://schemas.microsoft.com/office/drawing/2014/main" val="4133983375"/>
                  </a:ext>
                </a:extLst>
              </a:tr>
              <a:tr h="423509">
                <a:tc>
                  <a:txBody>
                    <a:bodyPr/>
                    <a:lstStyle/>
                    <a:p>
                      <a:pPr marL="0" marR="0" algn="ctr">
                        <a:lnSpc>
                          <a:spcPct val="115000"/>
                        </a:lnSpc>
                        <a:spcBef>
                          <a:spcPts val="0"/>
                        </a:spcBef>
                        <a:spcAft>
                          <a:spcPts val="0"/>
                        </a:spcAft>
                      </a:pPr>
                      <a:r>
                        <a:rPr lang="en-GB" sz="1800" dirty="0">
                          <a:solidFill>
                            <a:schemeClr val="bg1"/>
                          </a:solidFill>
                          <a:effectLst/>
                          <a:latin typeface="Bebas Neue Bold" panose="020B0606020202050201"/>
                        </a:rPr>
                        <a:t>3</a:t>
                      </a:r>
                      <a:endParaRPr lang="en-US" sz="1800" dirty="0">
                        <a:solidFill>
                          <a:schemeClr val="bg1"/>
                        </a:solidFill>
                        <a:effectLst/>
                        <a:latin typeface="Bebas Neue Bold" panose="020B0606020202050201"/>
                        <a:ea typeface="Times New Roman" panose="02020603050405020304" pitchFamily="18" charset="0"/>
                      </a:endParaRPr>
                    </a:p>
                  </a:txBody>
                  <a:tcPr marL="68572" marR="68572" marT="0" marB="0"/>
                </a:tc>
                <a:tc>
                  <a:txBody>
                    <a:bodyPr/>
                    <a:lstStyle/>
                    <a:p>
                      <a:pPr marL="0" marR="0" algn="just">
                        <a:lnSpc>
                          <a:spcPct val="115000"/>
                        </a:lnSpc>
                        <a:spcBef>
                          <a:spcPts val="0"/>
                        </a:spcBef>
                        <a:spcAft>
                          <a:spcPts val="0"/>
                        </a:spcAft>
                      </a:pPr>
                      <a:r>
                        <a:rPr lang="en-GB" sz="1800" dirty="0">
                          <a:effectLst/>
                          <a:latin typeface="Bebas Neue Bold" panose="020B0606020202050201"/>
                        </a:rPr>
                        <a:t>Solomon Island</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dirty="0">
                          <a:effectLst/>
                          <a:latin typeface="Bebas Neue Bold" panose="020B0606020202050201"/>
                        </a:rPr>
                        <a:t>2 September 2014</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dirty="0">
                          <a:effectLst/>
                          <a:latin typeface="Bebas Neue Bold" panose="020B0606020202050201"/>
                        </a:rPr>
                        <a:t>8 October 2014</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extLst>
                  <a:ext uri="{0D108BD9-81ED-4DB2-BD59-A6C34878D82A}">
                    <a16:rowId xmlns:a16="http://schemas.microsoft.com/office/drawing/2014/main" val="2443359796"/>
                  </a:ext>
                </a:extLst>
              </a:tr>
              <a:tr h="423509">
                <a:tc>
                  <a:txBody>
                    <a:bodyPr/>
                    <a:lstStyle/>
                    <a:p>
                      <a:pPr marL="0" marR="0" algn="ctr">
                        <a:lnSpc>
                          <a:spcPct val="115000"/>
                        </a:lnSpc>
                        <a:spcBef>
                          <a:spcPts val="0"/>
                        </a:spcBef>
                        <a:spcAft>
                          <a:spcPts val="0"/>
                        </a:spcAft>
                      </a:pPr>
                      <a:r>
                        <a:rPr lang="en-GB" sz="1800" dirty="0">
                          <a:solidFill>
                            <a:schemeClr val="bg1"/>
                          </a:solidFill>
                          <a:effectLst/>
                          <a:latin typeface="Bebas Neue Bold" panose="020B0606020202050201"/>
                        </a:rPr>
                        <a:t>4</a:t>
                      </a:r>
                      <a:endParaRPr lang="en-US" sz="1800" dirty="0">
                        <a:solidFill>
                          <a:schemeClr val="bg1"/>
                        </a:solidFill>
                        <a:effectLst/>
                        <a:latin typeface="Bebas Neue Bold" panose="020B0606020202050201"/>
                        <a:ea typeface="Times New Roman" panose="02020603050405020304" pitchFamily="18" charset="0"/>
                      </a:endParaRPr>
                    </a:p>
                  </a:txBody>
                  <a:tcPr marL="68572" marR="68572" marT="0" marB="0"/>
                </a:tc>
                <a:tc>
                  <a:txBody>
                    <a:bodyPr/>
                    <a:lstStyle/>
                    <a:p>
                      <a:pPr marL="0" marR="0" algn="just">
                        <a:lnSpc>
                          <a:spcPct val="115000"/>
                        </a:lnSpc>
                        <a:spcBef>
                          <a:spcPts val="0"/>
                        </a:spcBef>
                        <a:spcAft>
                          <a:spcPts val="0"/>
                        </a:spcAft>
                      </a:pPr>
                      <a:r>
                        <a:rPr lang="en-GB" sz="1800">
                          <a:effectLst/>
                          <a:latin typeface="Bebas Neue Bold" panose="020B0606020202050201"/>
                        </a:rPr>
                        <a:t>Timor-Leste</a:t>
                      </a:r>
                      <a:endParaRPr lang="en-US" sz="180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dirty="0">
                          <a:effectLst/>
                          <a:latin typeface="Bebas Neue Bold" panose="020B0606020202050201"/>
                        </a:rPr>
                        <a:t>13 October 2014</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dirty="0">
                          <a:effectLst/>
                          <a:latin typeface="Bebas Neue Bold" panose="020B0606020202050201"/>
                        </a:rPr>
                        <a:t>27 October 2014</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extLst>
                  <a:ext uri="{0D108BD9-81ED-4DB2-BD59-A6C34878D82A}">
                    <a16:rowId xmlns:a16="http://schemas.microsoft.com/office/drawing/2014/main" val="1314435637"/>
                  </a:ext>
                </a:extLst>
              </a:tr>
              <a:tr h="423509">
                <a:tc>
                  <a:txBody>
                    <a:bodyPr/>
                    <a:lstStyle/>
                    <a:p>
                      <a:pPr marL="0" marR="0" algn="ctr">
                        <a:lnSpc>
                          <a:spcPct val="115000"/>
                        </a:lnSpc>
                        <a:spcBef>
                          <a:spcPts val="0"/>
                        </a:spcBef>
                        <a:spcAft>
                          <a:spcPts val="0"/>
                        </a:spcAft>
                      </a:pPr>
                      <a:r>
                        <a:rPr lang="en-GB" sz="1800" dirty="0">
                          <a:solidFill>
                            <a:schemeClr val="bg1"/>
                          </a:solidFill>
                          <a:effectLst/>
                          <a:latin typeface="Bebas Neue Bold" panose="020B0606020202050201"/>
                        </a:rPr>
                        <a:t>5</a:t>
                      </a:r>
                      <a:endParaRPr lang="en-US" sz="1800" dirty="0">
                        <a:solidFill>
                          <a:schemeClr val="bg1"/>
                        </a:solidFill>
                        <a:effectLst/>
                        <a:latin typeface="Bebas Neue Bold" panose="020B0606020202050201"/>
                        <a:ea typeface="Times New Roman" panose="02020603050405020304" pitchFamily="18" charset="0"/>
                      </a:endParaRPr>
                    </a:p>
                  </a:txBody>
                  <a:tcPr marL="68572" marR="68572" marT="0" marB="0"/>
                </a:tc>
                <a:tc>
                  <a:txBody>
                    <a:bodyPr/>
                    <a:lstStyle/>
                    <a:p>
                      <a:pPr marL="0" marR="0" algn="just">
                        <a:lnSpc>
                          <a:spcPct val="115000"/>
                        </a:lnSpc>
                        <a:spcBef>
                          <a:spcPts val="0"/>
                        </a:spcBef>
                        <a:spcAft>
                          <a:spcPts val="0"/>
                        </a:spcAft>
                      </a:pPr>
                      <a:r>
                        <a:rPr lang="en-GB" sz="1800" dirty="0">
                          <a:effectLst/>
                          <a:latin typeface="Bebas Neue Bold" panose="020B0606020202050201"/>
                        </a:rPr>
                        <a:t>Philippines </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dirty="0">
                          <a:effectLst/>
                          <a:latin typeface="Bebas Neue Bold" panose="020B0606020202050201"/>
                        </a:rPr>
                        <a:t>24 November 2014</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tc>
                  <a:txBody>
                    <a:bodyPr/>
                    <a:lstStyle/>
                    <a:p>
                      <a:pPr marL="0" marR="0" algn="ctr">
                        <a:lnSpc>
                          <a:spcPct val="115000"/>
                        </a:lnSpc>
                        <a:spcBef>
                          <a:spcPts val="0"/>
                        </a:spcBef>
                        <a:spcAft>
                          <a:spcPts val="0"/>
                        </a:spcAft>
                      </a:pPr>
                      <a:r>
                        <a:rPr lang="en-GB" sz="1800" dirty="0">
                          <a:effectLst/>
                          <a:latin typeface="Bebas Neue Bold" panose="020B0606020202050201"/>
                        </a:rPr>
                        <a:t>8 January 2015</a:t>
                      </a:r>
                      <a:endParaRPr lang="en-US" sz="1800" dirty="0">
                        <a:solidFill>
                          <a:srgbClr val="000000"/>
                        </a:solidFill>
                        <a:effectLst/>
                        <a:latin typeface="Bebas Neue Bold" panose="020B0606020202050201"/>
                        <a:ea typeface="Times New Roman" panose="02020603050405020304" pitchFamily="18" charset="0"/>
                      </a:endParaRPr>
                    </a:p>
                  </a:txBody>
                  <a:tcPr marL="68572" marR="68572" marT="0" marB="0"/>
                </a:tc>
                <a:extLst>
                  <a:ext uri="{0D108BD9-81ED-4DB2-BD59-A6C34878D82A}">
                    <a16:rowId xmlns:a16="http://schemas.microsoft.com/office/drawing/2014/main" val="3777480388"/>
                  </a:ext>
                </a:extLst>
              </a:tr>
              <a:tr h="423509">
                <a:tc>
                  <a:txBody>
                    <a:bodyPr/>
                    <a:lstStyle/>
                    <a:p>
                      <a:pPr marL="0" marR="0" algn="ctr">
                        <a:lnSpc>
                          <a:spcPct val="115000"/>
                        </a:lnSpc>
                        <a:spcBef>
                          <a:spcPts val="0"/>
                        </a:spcBef>
                        <a:spcAft>
                          <a:spcPts val="0"/>
                        </a:spcAft>
                      </a:pPr>
                      <a:r>
                        <a:rPr lang="en-US" sz="1800" b="0" dirty="0">
                          <a:solidFill>
                            <a:schemeClr val="bg1"/>
                          </a:solidFill>
                          <a:effectLst/>
                          <a:latin typeface="Bebas Neue Bold" panose="020B0606020202050201"/>
                          <a:ea typeface="Times New Roman" panose="02020603050405020304" pitchFamily="18" charset="0"/>
                        </a:rPr>
                        <a:t>6</a:t>
                      </a:r>
                    </a:p>
                  </a:txBody>
                  <a:tcPr marL="68572" marR="68572" marT="0" marB="0"/>
                </a:tc>
                <a:tc>
                  <a:txBody>
                    <a:bodyPr/>
                    <a:lstStyle/>
                    <a:p>
                      <a:pPr marL="0" marR="0" algn="just">
                        <a:lnSpc>
                          <a:spcPct val="115000"/>
                        </a:lnSpc>
                        <a:spcBef>
                          <a:spcPts val="0"/>
                        </a:spcBef>
                        <a:spcAft>
                          <a:spcPts val="0"/>
                        </a:spcAft>
                      </a:pPr>
                      <a:r>
                        <a:rPr lang="en-US" sz="1800" b="0" dirty="0">
                          <a:solidFill>
                            <a:srgbClr val="000000"/>
                          </a:solidFill>
                          <a:effectLst/>
                          <a:latin typeface="Bebas Neue Bold" panose="020B0606020202050201"/>
                          <a:ea typeface="Times New Roman" panose="02020603050405020304" pitchFamily="18" charset="0"/>
                        </a:rPr>
                        <a:t>Papua New Guinea</a:t>
                      </a:r>
                    </a:p>
                  </a:txBody>
                  <a:tcPr marL="68572" marR="68572" marT="0" marB="0"/>
                </a:tc>
                <a:tc>
                  <a:txBody>
                    <a:bodyPr/>
                    <a:lstStyle/>
                    <a:p>
                      <a:pPr marL="0" marR="0" algn="ctr">
                        <a:lnSpc>
                          <a:spcPct val="115000"/>
                        </a:lnSpc>
                        <a:spcBef>
                          <a:spcPts val="0"/>
                        </a:spcBef>
                        <a:spcAft>
                          <a:spcPts val="0"/>
                        </a:spcAft>
                      </a:pPr>
                      <a:r>
                        <a:rPr lang="en-US" sz="1800" b="0" dirty="0">
                          <a:solidFill>
                            <a:srgbClr val="000000"/>
                          </a:solidFill>
                          <a:effectLst/>
                          <a:latin typeface="Bebas Neue Bold" panose="020B0606020202050201"/>
                          <a:ea typeface="Times New Roman" panose="02020603050405020304" pitchFamily="18" charset="0"/>
                        </a:rPr>
                        <a:t>31 August 2016</a:t>
                      </a:r>
                    </a:p>
                  </a:txBody>
                  <a:tcPr marL="68572" marR="68572" marT="0" marB="0"/>
                </a:tc>
                <a:tc>
                  <a:txBody>
                    <a:bodyPr/>
                    <a:lstStyle/>
                    <a:p>
                      <a:pPr marL="0" marR="0" algn="ctr">
                        <a:lnSpc>
                          <a:spcPct val="115000"/>
                        </a:lnSpc>
                        <a:spcBef>
                          <a:spcPts val="0"/>
                        </a:spcBef>
                        <a:spcAft>
                          <a:spcPts val="0"/>
                        </a:spcAft>
                      </a:pPr>
                      <a:r>
                        <a:rPr lang="en-US" sz="1800" b="0">
                          <a:solidFill>
                            <a:srgbClr val="000000"/>
                          </a:solidFill>
                          <a:effectLst/>
                          <a:latin typeface="Bebas Neue Bold" panose="020B0606020202050201"/>
                          <a:ea typeface="Times New Roman" panose="02020603050405020304" pitchFamily="18" charset="0"/>
                        </a:rPr>
                        <a:t>13 September 2016</a:t>
                      </a:r>
                      <a:endParaRPr lang="en-US" sz="1800" b="0" dirty="0">
                        <a:solidFill>
                          <a:srgbClr val="000000"/>
                        </a:solidFill>
                        <a:effectLst/>
                        <a:latin typeface="Bebas Neue Bold" panose="020B0606020202050201"/>
                        <a:ea typeface="Times New Roman" panose="02020603050405020304" pitchFamily="18" charset="0"/>
                      </a:endParaRPr>
                    </a:p>
                  </a:txBody>
                  <a:tcPr marL="68572" marR="68572" marT="0" marB="0"/>
                </a:tc>
                <a:extLst>
                  <a:ext uri="{0D108BD9-81ED-4DB2-BD59-A6C34878D82A}">
                    <a16:rowId xmlns:a16="http://schemas.microsoft.com/office/drawing/2014/main" val="4165076383"/>
                  </a:ext>
                </a:extLst>
              </a:tr>
            </a:tbl>
          </a:graphicData>
        </a:graphic>
      </p:graphicFrame>
      <p:sp>
        <p:nvSpPr>
          <p:cNvPr id="8" name="Title 1"/>
          <p:cNvSpPr txBox="1">
            <a:spLocks/>
          </p:cNvSpPr>
          <p:nvPr/>
        </p:nvSpPr>
        <p:spPr>
          <a:xfrm>
            <a:off x="8331203" y="1606951"/>
            <a:ext cx="3860797" cy="6627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b="1" i="1" dirty="0">
                <a:solidFill>
                  <a:srgbClr val="028184"/>
                </a:solidFill>
                <a:latin typeface="Bebas Neue Bold" panose="020B0606020202050201" pitchFamily="34" charset="0"/>
              </a:rPr>
              <a:t>As of 30 September 2016</a:t>
            </a:r>
            <a:endParaRPr lang="en-US" sz="2400" b="1" i="1" dirty="0">
              <a:solidFill>
                <a:srgbClr val="028184"/>
              </a:solidFill>
              <a:latin typeface="Bebas Neue Bold" panose="020B0606020202050201" pitchFamily="34" charset="0"/>
            </a:endParaRPr>
          </a:p>
        </p:txBody>
      </p:sp>
    </p:spTree>
    <p:extLst>
      <p:ext uri="{BB962C8B-B14F-4D97-AF65-F5344CB8AC3E}">
        <p14:creationId xmlns:p14="http://schemas.microsoft.com/office/powerpoint/2010/main" val="343145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RECOMMENDATION</a:t>
            </a:r>
          </a:p>
        </p:txBody>
      </p:sp>
      <p:sp>
        <p:nvSpPr>
          <p:cNvPr id="6" name="TextBox 5"/>
          <p:cNvSpPr txBox="1"/>
          <p:nvPr/>
        </p:nvSpPr>
        <p:spPr>
          <a:xfrm>
            <a:off x="838200" y="1860021"/>
            <a:ext cx="10045521" cy="2893100"/>
          </a:xfrm>
          <a:prstGeom prst="rect">
            <a:avLst/>
          </a:prstGeom>
          <a:noFill/>
        </p:spPr>
        <p:txBody>
          <a:bodyPr wrap="square" rtlCol="0">
            <a:spAutoFit/>
          </a:bodyPr>
          <a:lstStyle/>
          <a:p>
            <a:pPr marL="285750" indent="-285750" algn="just">
              <a:lnSpc>
                <a:spcPct val="130000"/>
              </a:lnSpc>
              <a:buFont typeface="Arial"/>
              <a:buChar char="•"/>
            </a:pPr>
            <a:r>
              <a:rPr lang="en-US" sz="2000" dirty="0"/>
              <a:t>To acknowledge and appreciate the ratification of the Papua New Guinea on the Agreement on the Establishment of the Regional Secretariat of CTI-CFF on 31 August 2016 and submission of the instrument of ratification on 13 September 2016.</a:t>
            </a:r>
          </a:p>
          <a:p>
            <a:pPr marL="285750" indent="-285750" algn="just">
              <a:lnSpc>
                <a:spcPct val="130000"/>
              </a:lnSpc>
              <a:buFont typeface="Arial"/>
              <a:buChar char="•"/>
            </a:pPr>
            <a:endParaRPr lang="en-US" sz="2000" dirty="0"/>
          </a:p>
          <a:p>
            <a:pPr marL="285750" indent="-285750" algn="just">
              <a:lnSpc>
                <a:spcPct val="130000"/>
              </a:lnSpc>
              <a:buFont typeface="Arial"/>
              <a:buChar char="•"/>
            </a:pPr>
            <a:r>
              <a:rPr lang="en-US" sz="2000" dirty="0"/>
              <a:t>To acknowledge and appreciate that all 6 (six) member countries of CTI-CFF had ratified the Agreement on the Establishment of the Regional Secretariat of CTI-CFF.</a:t>
            </a:r>
          </a:p>
          <a:p>
            <a:pPr algn="just">
              <a:lnSpc>
                <a:spcPct val="130000"/>
              </a:lnSpc>
            </a:pPr>
            <a:endParaRPr lang="en-US" sz="2000" dirty="0"/>
          </a:p>
        </p:txBody>
      </p:sp>
    </p:spTree>
    <p:extLst>
      <p:ext uri="{BB962C8B-B14F-4D97-AF65-F5344CB8AC3E}">
        <p14:creationId xmlns:p14="http://schemas.microsoft.com/office/powerpoint/2010/main" val="419342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9618"/>
          </a:xfrm>
        </p:spPr>
      </p:pic>
    </p:spTree>
    <p:extLst>
      <p:ext uri="{BB962C8B-B14F-4D97-AF65-F5344CB8AC3E}">
        <p14:creationId xmlns:p14="http://schemas.microsoft.com/office/powerpoint/2010/main" val="912884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929</TotalTime>
  <Words>404</Words>
  <Application>Microsoft Office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Bebas Neue Bold</vt:lpstr>
      <vt:lpstr>Calibri</vt:lpstr>
      <vt:lpstr>Calibri Light</vt:lpstr>
      <vt:lpstr>Times New Roman</vt:lpstr>
      <vt:lpstr>Tw Cen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reihan raisuli</dc:creator>
  <cp:lastModifiedBy>ILHAM PERINTIS</cp:lastModifiedBy>
  <cp:revision>64</cp:revision>
  <dcterms:created xsi:type="dcterms:W3CDTF">2016-09-05T19:41:43Z</dcterms:created>
  <dcterms:modified xsi:type="dcterms:W3CDTF">2016-10-29T09:14:59Z</dcterms:modified>
</cp:coreProperties>
</file>