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0" r:id="rId1"/>
  </p:sldMasterIdLst>
  <p:notesMasterIdLst>
    <p:notesMasterId r:id="rId21"/>
  </p:notesMasterIdLst>
  <p:sldIdLst>
    <p:sldId id="554" r:id="rId2"/>
    <p:sldId id="539" r:id="rId3"/>
    <p:sldId id="552" r:id="rId4"/>
    <p:sldId id="503" r:id="rId5"/>
    <p:sldId id="541" r:id="rId6"/>
    <p:sldId id="548" r:id="rId7"/>
    <p:sldId id="588" r:id="rId8"/>
    <p:sldId id="558" r:id="rId9"/>
    <p:sldId id="557" r:id="rId10"/>
    <p:sldId id="587" r:id="rId11"/>
    <p:sldId id="589" r:id="rId12"/>
    <p:sldId id="590" r:id="rId13"/>
    <p:sldId id="547" r:id="rId14"/>
    <p:sldId id="555" r:id="rId15"/>
    <p:sldId id="556" r:id="rId16"/>
    <p:sldId id="559" r:id="rId17"/>
    <p:sldId id="549" r:id="rId18"/>
    <p:sldId id="540" r:id="rId19"/>
    <p:sldId id="585" r:id="rId2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6CC"/>
    <a:srgbClr val="3366CC"/>
    <a:srgbClr val="99CCFF"/>
    <a:srgbClr val="6699FF"/>
    <a:srgbClr val="3399FF"/>
    <a:srgbClr val="0066FF"/>
    <a:srgbClr val="3333FF"/>
    <a:srgbClr val="33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985" autoAdjust="0"/>
    <p:restoredTop sz="93269" autoAdjust="0"/>
  </p:normalViewPr>
  <p:slideViewPr>
    <p:cSldViewPr snapToGrid="0">
      <p:cViewPr varScale="1">
        <p:scale>
          <a:sx n="62" d="100"/>
          <a:sy n="62" d="100"/>
        </p:scale>
        <p:origin x="859" y="3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diagrams/_rels/data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image" Target="../media/image15.png"/></Relationships>
</file>

<file path=ppt/diagrams/_rels/drawing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image" Target="../media/image15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BF8B452-4F5A-477F-8CE8-2A760453CB4F}" type="doc">
      <dgm:prSet loTypeId="urn:microsoft.com/office/officeart/2005/8/layout/vList4" loCatId="list" qsTypeId="urn:microsoft.com/office/officeart/2005/8/quickstyle/simple1" qsCatId="simple" csTypeId="urn:microsoft.com/office/officeart/2005/8/colors/accent0_2" csCatId="mainScheme" phldr="1"/>
      <dgm:spPr/>
      <dgm:t>
        <a:bodyPr/>
        <a:lstStyle/>
        <a:p>
          <a:endParaRPr lang="en-GB"/>
        </a:p>
      </dgm:t>
    </dgm:pt>
    <dgm:pt modelId="{A793BEA9-BD83-4028-9111-723B4F3EB009}">
      <dgm:prSet phldrT="[Text]" custT="1"/>
      <dgm:spPr>
        <a:ln>
          <a:solidFill>
            <a:srgbClr val="002060"/>
          </a:solidFill>
        </a:ln>
      </dgm:spPr>
      <dgm:t>
        <a:bodyPr/>
        <a:lstStyle/>
        <a:p>
          <a:pPr marL="0">
            <a:buFont typeface="Arial" panose="020B0604020202020204" pitchFamily="34" charset="0"/>
            <a:buChar char="•"/>
          </a:pPr>
          <a:r>
            <a:rPr lang="en-US" sz="2200" b="1" dirty="0">
              <a:solidFill>
                <a:schemeClr val="tx1"/>
              </a:solidFill>
              <a:latin typeface="Gill Sans MT" panose="020B0502020104020203" pitchFamily="34" charset="0"/>
            </a:rPr>
            <a:t>CTI WLF</a:t>
          </a:r>
          <a:endParaRPr lang="en-GB" sz="2200" b="1" dirty="0">
            <a:solidFill>
              <a:schemeClr val="tx1"/>
            </a:solidFill>
          </a:endParaRPr>
        </a:p>
      </dgm:t>
    </dgm:pt>
    <dgm:pt modelId="{5003CB6B-3816-4E88-AF3A-B6807650C240}" type="parTrans" cxnId="{38C978F6-523E-44FD-8541-8B7EEE2AD645}">
      <dgm:prSet/>
      <dgm:spPr/>
      <dgm:t>
        <a:bodyPr/>
        <a:lstStyle/>
        <a:p>
          <a:endParaRPr lang="en-GB"/>
        </a:p>
      </dgm:t>
    </dgm:pt>
    <dgm:pt modelId="{8538F365-C363-43E5-95C5-8F4D274A0388}" type="sibTrans" cxnId="{38C978F6-523E-44FD-8541-8B7EEE2AD645}">
      <dgm:prSet/>
      <dgm:spPr/>
      <dgm:t>
        <a:bodyPr/>
        <a:lstStyle/>
        <a:p>
          <a:endParaRPr lang="en-GB"/>
        </a:p>
      </dgm:t>
    </dgm:pt>
    <dgm:pt modelId="{C780DFA7-1517-4856-B89C-E3E94DC88CE0}">
      <dgm:prSet custT="1"/>
      <dgm:spPr>
        <a:ln>
          <a:solidFill>
            <a:srgbClr val="002060"/>
          </a:solidFill>
        </a:ln>
      </dgm:spPr>
      <dgm:t>
        <a:bodyPr/>
        <a:lstStyle/>
        <a:p>
          <a:pPr marL="447675" indent="-265113">
            <a:buFont typeface="+mj-lt"/>
            <a:buAutoNum type="arabicPeriod"/>
          </a:pPr>
          <a:r>
            <a:rPr lang="en-GB" sz="1800" dirty="0">
              <a:solidFill>
                <a:schemeClr val="tx1"/>
              </a:solidFill>
              <a:latin typeface="Gill Sans MT" panose="020B0502020104020203" pitchFamily="34" charset="0"/>
            </a:rPr>
            <a:t>In a position to influence national policies of CT6 member countries</a:t>
          </a:r>
        </a:p>
      </dgm:t>
    </dgm:pt>
    <dgm:pt modelId="{2E6718A4-FA30-4B42-85E9-1E46094EBD97}" type="parTrans" cxnId="{E88DF648-418D-4FFB-9261-CA6E0BDC8811}">
      <dgm:prSet/>
      <dgm:spPr/>
      <dgm:t>
        <a:bodyPr/>
        <a:lstStyle/>
        <a:p>
          <a:endParaRPr lang="en-GB"/>
        </a:p>
      </dgm:t>
    </dgm:pt>
    <dgm:pt modelId="{4EB4E8C1-DDFC-4D57-A608-B095C86C98AB}" type="sibTrans" cxnId="{E88DF648-418D-4FFB-9261-CA6E0BDC8811}">
      <dgm:prSet/>
      <dgm:spPr/>
      <dgm:t>
        <a:bodyPr/>
        <a:lstStyle/>
        <a:p>
          <a:endParaRPr lang="en-GB"/>
        </a:p>
      </dgm:t>
    </dgm:pt>
    <dgm:pt modelId="{59B76E2B-5B1A-4674-B815-2E1A08E9D73B}">
      <dgm:prSet custT="1"/>
      <dgm:spPr>
        <a:ln>
          <a:solidFill>
            <a:srgbClr val="002060"/>
          </a:solidFill>
        </a:ln>
      </dgm:spPr>
      <dgm:t>
        <a:bodyPr/>
        <a:lstStyle/>
        <a:p>
          <a:pPr marL="447675" indent="-265113">
            <a:buFont typeface="+mj-lt"/>
            <a:buAutoNum type="arabicPeriod"/>
          </a:pPr>
          <a:r>
            <a:rPr lang="en-GB" sz="1800" dirty="0">
              <a:solidFill>
                <a:schemeClr val="tx1"/>
              </a:solidFill>
              <a:latin typeface="Gill Sans MT" panose="020B0502020104020203" pitchFamily="34" charset="0"/>
            </a:rPr>
            <a:t>Able to work and seek opportunities with international organizations</a:t>
          </a:r>
        </a:p>
      </dgm:t>
    </dgm:pt>
    <dgm:pt modelId="{FDD15FDF-5102-4ED6-BC8A-2395775B88CF}" type="parTrans" cxnId="{6E3FA4E9-8645-49CB-99A9-F878E8912787}">
      <dgm:prSet/>
      <dgm:spPr/>
      <dgm:t>
        <a:bodyPr/>
        <a:lstStyle/>
        <a:p>
          <a:endParaRPr lang="en-GB"/>
        </a:p>
      </dgm:t>
    </dgm:pt>
    <dgm:pt modelId="{AB51806C-0BCD-4002-9397-D9999BF7419E}" type="sibTrans" cxnId="{6E3FA4E9-8645-49CB-99A9-F878E8912787}">
      <dgm:prSet/>
      <dgm:spPr/>
      <dgm:t>
        <a:bodyPr/>
        <a:lstStyle/>
        <a:p>
          <a:endParaRPr lang="en-GB"/>
        </a:p>
      </dgm:t>
    </dgm:pt>
    <dgm:pt modelId="{989C4B45-B8CE-4A73-981D-7BB48C66C000}">
      <dgm:prSet phldrT="[Text]" custT="1"/>
      <dgm:spPr>
        <a:ln>
          <a:solidFill>
            <a:srgbClr val="002060"/>
          </a:solidFill>
        </a:ln>
      </dgm:spPr>
      <dgm:t>
        <a:bodyPr/>
        <a:lstStyle/>
        <a:p>
          <a:pPr marL="447675" indent="-265113">
            <a:buFont typeface="+mj-lt"/>
            <a:buAutoNum type="arabicPeriod"/>
          </a:pPr>
          <a:r>
            <a:rPr lang="en-US" sz="1800" dirty="0">
              <a:solidFill>
                <a:schemeClr val="tx1"/>
              </a:solidFill>
              <a:latin typeface="Gill Sans MT" panose="020B0502020104020203" pitchFamily="34" charset="0"/>
            </a:rPr>
            <a:t>Influenced regional policy (RPOA 2.0) focused on integrating gender considerations</a:t>
          </a:r>
          <a:endParaRPr lang="en-GB" sz="1800" dirty="0">
            <a:solidFill>
              <a:schemeClr val="tx1"/>
            </a:solidFill>
          </a:endParaRPr>
        </a:p>
      </dgm:t>
    </dgm:pt>
    <dgm:pt modelId="{1F1967F3-4AF4-4FEB-BBAA-85D37741A18F}" type="parTrans" cxnId="{4D292E74-DC0C-45CE-9D61-77A604F7BC6B}">
      <dgm:prSet/>
      <dgm:spPr/>
      <dgm:t>
        <a:bodyPr/>
        <a:lstStyle/>
        <a:p>
          <a:endParaRPr lang="en-GB"/>
        </a:p>
      </dgm:t>
    </dgm:pt>
    <dgm:pt modelId="{D9D62794-7B7A-4153-84B9-E9A18F54B08D}" type="sibTrans" cxnId="{4D292E74-DC0C-45CE-9D61-77A604F7BC6B}">
      <dgm:prSet/>
      <dgm:spPr/>
      <dgm:t>
        <a:bodyPr/>
        <a:lstStyle/>
        <a:p>
          <a:endParaRPr lang="en-GB"/>
        </a:p>
      </dgm:t>
    </dgm:pt>
    <dgm:pt modelId="{3F1A02A0-54DE-4BCD-A3C1-03CE64627FFE}">
      <dgm:prSet custT="1"/>
      <dgm:spPr/>
      <dgm:t>
        <a:bodyPr/>
        <a:lstStyle/>
        <a:p>
          <a:pPr marL="0">
            <a:buNone/>
          </a:pPr>
          <a:r>
            <a:rPr lang="en-GB" sz="2200" b="1" spc="40" baseline="0" dirty="0">
              <a:solidFill>
                <a:schemeClr val="tx1"/>
              </a:solidFill>
              <a:latin typeface="Gill Sans MT" panose="020B0502020104020203" pitchFamily="34" charset="0"/>
            </a:rPr>
            <a:t>BENEFICIARIES</a:t>
          </a:r>
        </a:p>
      </dgm:t>
    </dgm:pt>
    <dgm:pt modelId="{CE10DB5F-3968-4B1B-B850-7177F9E53D8E}" type="parTrans" cxnId="{5FE15C79-1A8D-4B91-8CDC-F1D7E6EFF37D}">
      <dgm:prSet/>
      <dgm:spPr/>
      <dgm:t>
        <a:bodyPr/>
        <a:lstStyle/>
        <a:p>
          <a:endParaRPr lang="en-GB"/>
        </a:p>
      </dgm:t>
    </dgm:pt>
    <dgm:pt modelId="{EBB37601-1FDE-40C4-8E8D-E6214EE8A31E}" type="sibTrans" cxnId="{5FE15C79-1A8D-4B91-8CDC-F1D7E6EFF37D}">
      <dgm:prSet/>
      <dgm:spPr/>
      <dgm:t>
        <a:bodyPr/>
        <a:lstStyle/>
        <a:p>
          <a:endParaRPr lang="en-GB"/>
        </a:p>
      </dgm:t>
    </dgm:pt>
    <dgm:pt modelId="{8837F4AD-A236-4026-8F50-9EFEBAD2205A}">
      <dgm:prSet custT="1"/>
      <dgm:spPr/>
      <dgm:t>
        <a:bodyPr/>
        <a:lstStyle/>
        <a:p>
          <a:pPr marL="447675" indent="-265113">
            <a:buFont typeface="+mj-lt"/>
            <a:buAutoNum type="arabicPeriod"/>
          </a:pPr>
          <a:r>
            <a:rPr lang="en-US" sz="1800" dirty="0">
              <a:solidFill>
                <a:schemeClr val="tx1"/>
              </a:solidFill>
              <a:latin typeface="Gill Sans MT" panose="020B0502020104020203" pitchFamily="34" charset="0"/>
            </a:rPr>
            <a:t>Increased number of trained women (government and communities); e.g. MPA, fisheries management, etc.</a:t>
          </a:r>
          <a:endParaRPr lang="en-GB" sz="1800" dirty="0">
            <a:solidFill>
              <a:schemeClr val="tx1"/>
            </a:solidFill>
            <a:latin typeface="Gill Sans MT" panose="020B0502020104020203" pitchFamily="34" charset="0"/>
          </a:endParaRPr>
        </a:p>
      </dgm:t>
    </dgm:pt>
    <dgm:pt modelId="{C2F59723-8196-4D0A-8533-40595BD54305}" type="parTrans" cxnId="{30EC01FF-DE59-4288-AE8A-1F35064F152A}">
      <dgm:prSet/>
      <dgm:spPr/>
      <dgm:t>
        <a:bodyPr/>
        <a:lstStyle/>
        <a:p>
          <a:endParaRPr lang="en-GB"/>
        </a:p>
      </dgm:t>
    </dgm:pt>
    <dgm:pt modelId="{ADCDD60E-B9BD-4CB5-94B2-116E49EEC7D0}" type="sibTrans" cxnId="{30EC01FF-DE59-4288-AE8A-1F35064F152A}">
      <dgm:prSet/>
      <dgm:spPr/>
      <dgm:t>
        <a:bodyPr/>
        <a:lstStyle/>
        <a:p>
          <a:endParaRPr lang="en-GB"/>
        </a:p>
      </dgm:t>
    </dgm:pt>
    <dgm:pt modelId="{524D24A4-D180-41FF-8221-941E6DDD6CCD}">
      <dgm:prSet custT="1"/>
      <dgm:spPr/>
      <dgm:t>
        <a:bodyPr/>
        <a:lstStyle/>
        <a:p>
          <a:pPr marL="447675" indent="-265113">
            <a:buFont typeface="+mj-lt"/>
            <a:buAutoNum type="arabicPeriod"/>
          </a:pPr>
          <a:r>
            <a:rPr lang="en-GB" sz="1800" dirty="0">
              <a:solidFill>
                <a:schemeClr val="tx1"/>
              </a:solidFill>
              <a:latin typeface="Gill Sans MT" panose="020B0502020104020203" pitchFamily="34" charset="0"/>
            </a:rPr>
            <a:t>In a position to influence national policies</a:t>
          </a:r>
          <a:endParaRPr lang="en-US" sz="1800" dirty="0">
            <a:solidFill>
              <a:schemeClr val="tx1"/>
            </a:solidFill>
            <a:latin typeface="Gill Sans MT" panose="020B0502020104020203" pitchFamily="34" charset="0"/>
          </a:endParaRPr>
        </a:p>
      </dgm:t>
    </dgm:pt>
    <dgm:pt modelId="{36E0DAFB-0E9F-4745-BE61-2A025EFDE40E}" type="parTrans" cxnId="{C5168FB4-A788-436C-9902-8573FC96F36C}">
      <dgm:prSet/>
      <dgm:spPr/>
      <dgm:t>
        <a:bodyPr/>
        <a:lstStyle/>
        <a:p>
          <a:endParaRPr lang="en-GB"/>
        </a:p>
      </dgm:t>
    </dgm:pt>
    <dgm:pt modelId="{E0957AD3-4E3F-494C-97CF-3D2FE4240F33}" type="sibTrans" cxnId="{C5168FB4-A788-436C-9902-8573FC96F36C}">
      <dgm:prSet/>
      <dgm:spPr/>
      <dgm:t>
        <a:bodyPr/>
        <a:lstStyle/>
        <a:p>
          <a:endParaRPr lang="en-GB"/>
        </a:p>
      </dgm:t>
    </dgm:pt>
    <dgm:pt modelId="{C28E919C-95B6-45C0-B709-E9BB102E84E1}">
      <dgm:prSet custT="1"/>
      <dgm:spPr/>
      <dgm:t>
        <a:bodyPr/>
        <a:lstStyle/>
        <a:p>
          <a:pPr marL="447675" indent="-265113">
            <a:buFont typeface="+mj-lt"/>
            <a:buAutoNum type="arabicPeriod"/>
          </a:pPr>
          <a:r>
            <a:rPr lang="en-US" sz="1800" dirty="0">
              <a:solidFill>
                <a:schemeClr val="tx1"/>
              </a:solidFill>
              <a:latin typeface="Gill Sans MT" panose="020B0502020104020203" pitchFamily="34" charset="0"/>
            </a:rPr>
            <a:t>Improved (project) planning capability </a:t>
          </a:r>
        </a:p>
      </dgm:t>
    </dgm:pt>
    <dgm:pt modelId="{72ABCDE7-CA7B-4198-B5F0-ED3D0441D064}" type="parTrans" cxnId="{E9E4A1CA-CFE4-4F2B-A3B6-DFCA62B6D5DD}">
      <dgm:prSet/>
      <dgm:spPr/>
      <dgm:t>
        <a:bodyPr/>
        <a:lstStyle/>
        <a:p>
          <a:endParaRPr lang="en-GB"/>
        </a:p>
      </dgm:t>
    </dgm:pt>
    <dgm:pt modelId="{CB185B02-142C-4B02-A02A-AA6FB8540B95}" type="sibTrans" cxnId="{E9E4A1CA-CFE4-4F2B-A3B6-DFCA62B6D5DD}">
      <dgm:prSet/>
      <dgm:spPr/>
      <dgm:t>
        <a:bodyPr/>
        <a:lstStyle/>
        <a:p>
          <a:endParaRPr lang="en-GB"/>
        </a:p>
      </dgm:t>
    </dgm:pt>
    <dgm:pt modelId="{55E05578-50A6-438F-BF07-747F33B231AB}">
      <dgm:prSet custT="1"/>
      <dgm:spPr/>
      <dgm:t>
        <a:bodyPr/>
        <a:lstStyle/>
        <a:p>
          <a:pPr marL="447675" indent="-265113">
            <a:buFont typeface="+mj-lt"/>
            <a:buAutoNum type="arabicPeriod"/>
          </a:pPr>
          <a:r>
            <a:rPr lang="en-US" sz="1800" dirty="0">
              <a:solidFill>
                <a:schemeClr val="tx1"/>
              </a:solidFill>
              <a:latin typeface="Gill Sans MT" panose="020B0502020104020203" pitchFamily="34" charset="0"/>
            </a:rPr>
            <a:t>Increased motivation </a:t>
          </a:r>
        </a:p>
      </dgm:t>
    </dgm:pt>
    <dgm:pt modelId="{344DE724-7D9E-4039-93A0-F3671DD81627}" type="parTrans" cxnId="{2FCFBE96-F112-493C-B980-58E9E315E80C}">
      <dgm:prSet/>
      <dgm:spPr/>
      <dgm:t>
        <a:bodyPr/>
        <a:lstStyle/>
        <a:p>
          <a:endParaRPr lang="en-GB"/>
        </a:p>
      </dgm:t>
    </dgm:pt>
    <dgm:pt modelId="{EC6276C2-D5C7-4925-B033-C88A7EA154DF}" type="sibTrans" cxnId="{2FCFBE96-F112-493C-B980-58E9E315E80C}">
      <dgm:prSet/>
      <dgm:spPr/>
      <dgm:t>
        <a:bodyPr/>
        <a:lstStyle/>
        <a:p>
          <a:endParaRPr lang="en-GB"/>
        </a:p>
      </dgm:t>
    </dgm:pt>
    <dgm:pt modelId="{AB054A6E-2ACF-4A43-BCFC-96BCBCCDB938}">
      <dgm:prSet custT="1"/>
      <dgm:spPr/>
      <dgm:t>
        <a:bodyPr/>
        <a:lstStyle/>
        <a:p>
          <a:pPr marL="447675" indent="-265113">
            <a:buFont typeface="+mj-lt"/>
            <a:buAutoNum type="arabicPeriod"/>
          </a:pPr>
          <a:r>
            <a:rPr lang="en-US" sz="1800" dirty="0">
              <a:solidFill>
                <a:schemeClr val="tx1"/>
              </a:solidFill>
              <a:latin typeface="Gill Sans MT" panose="020B0502020104020203" pitchFamily="34" charset="0"/>
            </a:rPr>
            <a:t>Better visibility of gender programs</a:t>
          </a:r>
        </a:p>
      </dgm:t>
    </dgm:pt>
    <dgm:pt modelId="{01B0848C-3A2C-4A78-A8C2-76A0E3EEE317}" type="parTrans" cxnId="{B70EB5C0-74D9-4C32-8B1E-874850A5356E}">
      <dgm:prSet/>
      <dgm:spPr/>
      <dgm:t>
        <a:bodyPr/>
        <a:lstStyle/>
        <a:p>
          <a:endParaRPr lang="en-GB"/>
        </a:p>
      </dgm:t>
    </dgm:pt>
    <dgm:pt modelId="{65AA8319-2613-4A30-83A4-D695364B0593}" type="sibTrans" cxnId="{B70EB5C0-74D9-4C32-8B1E-874850A5356E}">
      <dgm:prSet/>
      <dgm:spPr/>
      <dgm:t>
        <a:bodyPr/>
        <a:lstStyle/>
        <a:p>
          <a:endParaRPr lang="en-GB"/>
        </a:p>
      </dgm:t>
    </dgm:pt>
    <dgm:pt modelId="{46BA6FFA-234D-4A83-9930-9E1214F4A49F}">
      <dgm:prSet custT="1"/>
      <dgm:spPr/>
      <dgm:t>
        <a:bodyPr/>
        <a:lstStyle/>
        <a:p>
          <a:pPr marL="447675" indent="-265113">
            <a:buFont typeface="+mj-lt"/>
            <a:buAutoNum type="arabicPeriod"/>
          </a:pPr>
          <a:r>
            <a:rPr lang="en-US" sz="1800" dirty="0">
              <a:solidFill>
                <a:schemeClr val="tx1"/>
              </a:solidFill>
              <a:latin typeface="Gill Sans MT" panose="020B0502020104020203" pitchFamily="34" charset="0"/>
            </a:rPr>
            <a:t>Improved knowledge and capability to seek / access to potential opportunities </a:t>
          </a:r>
        </a:p>
      </dgm:t>
    </dgm:pt>
    <dgm:pt modelId="{D040894B-E620-409D-87C6-9996A2F2DCDD}" type="parTrans" cxnId="{6445D027-4B9D-45FE-98F3-4C86B6FF245E}">
      <dgm:prSet/>
      <dgm:spPr/>
      <dgm:t>
        <a:bodyPr/>
        <a:lstStyle/>
        <a:p>
          <a:endParaRPr lang="en-GB"/>
        </a:p>
      </dgm:t>
    </dgm:pt>
    <dgm:pt modelId="{E118F08C-CD37-46A7-93EE-5270F480592F}" type="sibTrans" cxnId="{6445D027-4B9D-45FE-98F3-4C86B6FF245E}">
      <dgm:prSet/>
      <dgm:spPr/>
      <dgm:t>
        <a:bodyPr/>
        <a:lstStyle/>
        <a:p>
          <a:endParaRPr lang="en-GB"/>
        </a:p>
      </dgm:t>
    </dgm:pt>
    <dgm:pt modelId="{AF50CC94-5CC7-4585-8414-66C4094FB216}" type="pres">
      <dgm:prSet presAssocID="{6BF8B452-4F5A-477F-8CE8-2A760453CB4F}" presName="linear" presStyleCnt="0">
        <dgm:presLayoutVars>
          <dgm:dir/>
          <dgm:resizeHandles val="exact"/>
        </dgm:presLayoutVars>
      </dgm:prSet>
      <dgm:spPr/>
    </dgm:pt>
    <dgm:pt modelId="{2B9D7FD0-750B-46D4-AABD-E7215C776D97}" type="pres">
      <dgm:prSet presAssocID="{A793BEA9-BD83-4028-9111-723B4F3EB009}" presName="comp" presStyleCnt="0"/>
      <dgm:spPr/>
    </dgm:pt>
    <dgm:pt modelId="{24B92BFF-5C58-4CCA-BD3E-620185CFBDCE}" type="pres">
      <dgm:prSet presAssocID="{A793BEA9-BD83-4028-9111-723B4F3EB009}" presName="box" presStyleLbl="node1" presStyleIdx="0" presStyleCnt="2" custScaleY="81598" custLinFactNeighborX="3814" custLinFactNeighborY="2394"/>
      <dgm:spPr/>
    </dgm:pt>
    <dgm:pt modelId="{46F267D8-D25F-4672-B3F2-87FE4414FF8A}" type="pres">
      <dgm:prSet presAssocID="{A793BEA9-BD83-4028-9111-723B4F3EB009}" presName="img" presStyleLbl="fgImgPlace1" presStyleIdx="0" presStyleCnt="2" custScaleY="71262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3000" b="-23000"/>
          </a:stretch>
        </a:blipFill>
      </dgm:spPr>
    </dgm:pt>
    <dgm:pt modelId="{CECC8A16-AA4E-4478-BCB6-743B22C2BA59}" type="pres">
      <dgm:prSet presAssocID="{A793BEA9-BD83-4028-9111-723B4F3EB009}" presName="text" presStyleLbl="node1" presStyleIdx="0" presStyleCnt="2">
        <dgm:presLayoutVars>
          <dgm:bulletEnabled val="1"/>
        </dgm:presLayoutVars>
      </dgm:prSet>
      <dgm:spPr/>
    </dgm:pt>
    <dgm:pt modelId="{81E2BEB4-43BE-4BCB-93D5-ECFB24EE2E5F}" type="pres">
      <dgm:prSet presAssocID="{8538F365-C363-43E5-95C5-8F4D274A0388}" presName="spacer" presStyleCnt="0"/>
      <dgm:spPr/>
    </dgm:pt>
    <dgm:pt modelId="{8924E5DD-A6FD-4EAB-AA11-23B6EAAEF9B0}" type="pres">
      <dgm:prSet presAssocID="{3F1A02A0-54DE-4BCD-A3C1-03CE64627FFE}" presName="comp" presStyleCnt="0"/>
      <dgm:spPr/>
    </dgm:pt>
    <dgm:pt modelId="{A98C0DEB-A53E-440C-97F9-622A89B42926}" type="pres">
      <dgm:prSet presAssocID="{3F1A02A0-54DE-4BCD-A3C1-03CE64627FFE}" presName="box" presStyleLbl="node1" presStyleIdx="1" presStyleCnt="2" custScaleY="109326" custLinFactNeighborY="-6931"/>
      <dgm:spPr/>
    </dgm:pt>
    <dgm:pt modelId="{4B585AD5-9AD2-4351-B6C9-6F1800779E70}" type="pres">
      <dgm:prSet presAssocID="{3F1A02A0-54DE-4BCD-A3C1-03CE64627FFE}" presName="img" presStyleLbl="fgImgPlace1" presStyleIdx="1" presStyleCnt="2" custScaleY="71415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3000" b="-23000"/>
          </a:stretch>
        </a:blipFill>
      </dgm:spPr>
    </dgm:pt>
    <dgm:pt modelId="{204D8965-E4FE-4707-B3D7-DDB89FFD2CD6}" type="pres">
      <dgm:prSet presAssocID="{3F1A02A0-54DE-4BCD-A3C1-03CE64627FFE}" presName="text" presStyleLbl="node1" presStyleIdx="1" presStyleCnt="2">
        <dgm:presLayoutVars>
          <dgm:bulletEnabled val="1"/>
        </dgm:presLayoutVars>
      </dgm:prSet>
      <dgm:spPr/>
    </dgm:pt>
  </dgm:ptLst>
  <dgm:cxnLst>
    <dgm:cxn modelId="{72C27110-8030-494F-AFD0-E607B61494EC}" type="presOf" srcId="{8837F4AD-A236-4026-8F50-9EFEBAD2205A}" destId="{204D8965-E4FE-4707-B3D7-DDB89FFD2CD6}" srcOrd="1" destOrd="1" presId="urn:microsoft.com/office/officeart/2005/8/layout/vList4"/>
    <dgm:cxn modelId="{0BCB1F16-1757-48FC-AD0C-6B20B8EC02A5}" type="presOf" srcId="{989C4B45-B8CE-4A73-981D-7BB48C66C000}" destId="{CECC8A16-AA4E-4478-BCB6-743B22C2BA59}" srcOrd="1" destOrd="1" presId="urn:microsoft.com/office/officeart/2005/8/layout/vList4"/>
    <dgm:cxn modelId="{947B2A1E-DCDE-4445-9A1A-E488BE5DB6E5}" type="presOf" srcId="{55E05578-50A6-438F-BF07-747F33B231AB}" destId="{A98C0DEB-A53E-440C-97F9-622A89B42926}" srcOrd="0" destOrd="4" presId="urn:microsoft.com/office/officeart/2005/8/layout/vList4"/>
    <dgm:cxn modelId="{E0E30427-F8BA-4E9E-B67B-9D3174A2BEEF}" type="presOf" srcId="{A793BEA9-BD83-4028-9111-723B4F3EB009}" destId="{24B92BFF-5C58-4CCA-BD3E-620185CFBDCE}" srcOrd="0" destOrd="0" presId="urn:microsoft.com/office/officeart/2005/8/layout/vList4"/>
    <dgm:cxn modelId="{6445D027-4B9D-45FE-98F3-4C86B6FF245E}" srcId="{3F1A02A0-54DE-4BCD-A3C1-03CE64627FFE}" destId="{46BA6FFA-234D-4A83-9930-9E1214F4A49F}" srcOrd="5" destOrd="0" parTransId="{D040894B-E620-409D-87C6-9996A2F2DCDD}" sibTransId="{E118F08C-CD37-46A7-93EE-5270F480592F}"/>
    <dgm:cxn modelId="{E431A82B-ACDE-46AD-BFBD-1575B48C219B}" type="presOf" srcId="{8837F4AD-A236-4026-8F50-9EFEBAD2205A}" destId="{A98C0DEB-A53E-440C-97F9-622A89B42926}" srcOrd="0" destOrd="1" presId="urn:microsoft.com/office/officeart/2005/8/layout/vList4"/>
    <dgm:cxn modelId="{B536CC60-05C4-4CD3-8C91-1B71FD5F779B}" type="presOf" srcId="{C780DFA7-1517-4856-B89C-E3E94DC88CE0}" destId="{CECC8A16-AA4E-4478-BCB6-743B22C2BA59}" srcOrd="1" destOrd="2" presId="urn:microsoft.com/office/officeart/2005/8/layout/vList4"/>
    <dgm:cxn modelId="{619E8C66-776D-43AD-9168-90DA9AB4ECCD}" type="presOf" srcId="{C780DFA7-1517-4856-B89C-E3E94DC88CE0}" destId="{24B92BFF-5C58-4CCA-BD3E-620185CFBDCE}" srcOrd="0" destOrd="2" presId="urn:microsoft.com/office/officeart/2005/8/layout/vList4"/>
    <dgm:cxn modelId="{E88DF648-418D-4FFB-9261-CA6E0BDC8811}" srcId="{A793BEA9-BD83-4028-9111-723B4F3EB009}" destId="{C780DFA7-1517-4856-B89C-E3E94DC88CE0}" srcOrd="1" destOrd="0" parTransId="{2E6718A4-FA30-4B42-85E9-1E46094EBD97}" sibTransId="{4EB4E8C1-DDFC-4D57-A608-B095C86C98AB}"/>
    <dgm:cxn modelId="{4F4BBB4D-8239-4FD4-8A9E-64383D84D0CA}" type="presOf" srcId="{3F1A02A0-54DE-4BCD-A3C1-03CE64627FFE}" destId="{A98C0DEB-A53E-440C-97F9-622A89B42926}" srcOrd="0" destOrd="0" presId="urn:microsoft.com/office/officeart/2005/8/layout/vList4"/>
    <dgm:cxn modelId="{A7A8F750-BF6C-49E9-8F9B-2F6E68A673C9}" type="presOf" srcId="{46BA6FFA-234D-4A83-9930-9E1214F4A49F}" destId="{A98C0DEB-A53E-440C-97F9-622A89B42926}" srcOrd="0" destOrd="6" presId="urn:microsoft.com/office/officeart/2005/8/layout/vList4"/>
    <dgm:cxn modelId="{CE271174-D169-4255-B637-BB2C572AD580}" type="presOf" srcId="{A793BEA9-BD83-4028-9111-723B4F3EB009}" destId="{CECC8A16-AA4E-4478-BCB6-743B22C2BA59}" srcOrd="1" destOrd="0" presId="urn:microsoft.com/office/officeart/2005/8/layout/vList4"/>
    <dgm:cxn modelId="{4D292E74-DC0C-45CE-9D61-77A604F7BC6B}" srcId="{A793BEA9-BD83-4028-9111-723B4F3EB009}" destId="{989C4B45-B8CE-4A73-981D-7BB48C66C000}" srcOrd="0" destOrd="0" parTransId="{1F1967F3-4AF4-4FEB-BBAA-85D37741A18F}" sibTransId="{D9D62794-7B7A-4153-84B9-E9A18F54B08D}"/>
    <dgm:cxn modelId="{1E680658-0AE5-45DB-8341-D61B94A566B9}" type="presOf" srcId="{6BF8B452-4F5A-477F-8CE8-2A760453CB4F}" destId="{AF50CC94-5CC7-4585-8414-66C4094FB216}" srcOrd="0" destOrd="0" presId="urn:microsoft.com/office/officeart/2005/8/layout/vList4"/>
    <dgm:cxn modelId="{4316F158-628F-456C-87E7-AB64EBBE6EE5}" type="presOf" srcId="{C28E919C-95B6-45C0-B709-E9BB102E84E1}" destId="{A98C0DEB-A53E-440C-97F9-622A89B42926}" srcOrd="0" destOrd="3" presId="urn:microsoft.com/office/officeart/2005/8/layout/vList4"/>
    <dgm:cxn modelId="{DF011D79-A2A4-4737-8CFF-28B92C8E1C3B}" type="presOf" srcId="{C28E919C-95B6-45C0-B709-E9BB102E84E1}" destId="{204D8965-E4FE-4707-B3D7-DDB89FFD2CD6}" srcOrd="1" destOrd="3" presId="urn:microsoft.com/office/officeart/2005/8/layout/vList4"/>
    <dgm:cxn modelId="{5FE15C79-1A8D-4B91-8CDC-F1D7E6EFF37D}" srcId="{6BF8B452-4F5A-477F-8CE8-2A760453CB4F}" destId="{3F1A02A0-54DE-4BCD-A3C1-03CE64627FFE}" srcOrd="1" destOrd="0" parTransId="{CE10DB5F-3968-4B1B-B850-7177F9E53D8E}" sibTransId="{EBB37601-1FDE-40C4-8E8D-E6214EE8A31E}"/>
    <dgm:cxn modelId="{AFC16679-FF88-4BBF-9DDE-09E9595B0A5B}" type="presOf" srcId="{59B76E2B-5B1A-4674-B815-2E1A08E9D73B}" destId="{24B92BFF-5C58-4CCA-BD3E-620185CFBDCE}" srcOrd="0" destOrd="3" presId="urn:microsoft.com/office/officeart/2005/8/layout/vList4"/>
    <dgm:cxn modelId="{124EE18A-0D73-453D-9E46-5FC1E203BD70}" type="presOf" srcId="{AB054A6E-2ACF-4A43-BCFC-96BCBCCDB938}" destId="{A98C0DEB-A53E-440C-97F9-622A89B42926}" srcOrd="0" destOrd="5" presId="urn:microsoft.com/office/officeart/2005/8/layout/vList4"/>
    <dgm:cxn modelId="{32814D8C-576A-430A-B908-F2E49607269A}" type="presOf" srcId="{989C4B45-B8CE-4A73-981D-7BB48C66C000}" destId="{24B92BFF-5C58-4CCA-BD3E-620185CFBDCE}" srcOrd="0" destOrd="1" presId="urn:microsoft.com/office/officeart/2005/8/layout/vList4"/>
    <dgm:cxn modelId="{2FCFBE96-F112-493C-B980-58E9E315E80C}" srcId="{3F1A02A0-54DE-4BCD-A3C1-03CE64627FFE}" destId="{55E05578-50A6-438F-BF07-747F33B231AB}" srcOrd="3" destOrd="0" parTransId="{344DE724-7D9E-4039-93A0-F3671DD81627}" sibTransId="{EC6276C2-D5C7-4925-B033-C88A7EA154DF}"/>
    <dgm:cxn modelId="{7C67889C-A5C8-4C46-92F0-EAEB93A19418}" type="presOf" srcId="{524D24A4-D180-41FF-8221-941E6DDD6CCD}" destId="{204D8965-E4FE-4707-B3D7-DDB89FFD2CD6}" srcOrd="1" destOrd="2" presId="urn:microsoft.com/office/officeart/2005/8/layout/vList4"/>
    <dgm:cxn modelId="{B3D38FA5-1C76-44AF-9D44-97C13FF3FCE4}" type="presOf" srcId="{59B76E2B-5B1A-4674-B815-2E1A08E9D73B}" destId="{CECC8A16-AA4E-4478-BCB6-743B22C2BA59}" srcOrd="1" destOrd="3" presId="urn:microsoft.com/office/officeart/2005/8/layout/vList4"/>
    <dgm:cxn modelId="{713E6DAF-991B-4841-B587-D8AE325E2EAB}" type="presOf" srcId="{AB054A6E-2ACF-4A43-BCFC-96BCBCCDB938}" destId="{204D8965-E4FE-4707-B3D7-DDB89FFD2CD6}" srcOrd="1" destOrd="5" presId="urn:microsoft.com/office/officeart/2005/8/layout/vList4"/>
    <dgm:cxn modelId="{78A418B0-A662-4767-8F42-A3B805445ABC}" type="presOf" srcId="{3F1A02A0-54DE-4BCD-A3C1-03CE64627FFE}" destId="{204D8965-E4FE-4707-B3D7-DDB89FFD2CD6}" srcOrd="1" destOrd="0" presId="urn:microsoft.com/office/officeart/2005/8/layout/vList4"/>
    <dgm:cxn modelId="{C5168FB4-A788-436C-9902-8573FC96F36C}" srcId="{3F1A02A0-54DE-4BCD-A3C1-03CE64627FFE}" destId="{524D24A4-D180-41FF-8221-941E6DDD6CCD}" srcOrd="1" destOrd="0" parTransId="{36E0DAFB-0E9F-4745-BE61-2A025EFDE40E}" sibTransId="{E0957AD3-4E3F-494C-97CF-3D2FE4240F33}"/>
    <dgm:cxn modelId="{26D30CB5-3871-4EC7-B3F2-1C90DBB80763}" type="presOf" srcId="{46BA6FFA-234D-4A83-9930-9E1214F4A49F}" destId="{204D8965-E4FE-4707-B3D7-DDB89FFD2CD6}" srcOrd="1" destOrd="6" presId="urn:microsoft.com/office/officeart/2005/8/layout/vList4"/>
    <dgm:cxn modelId="{B70EB5C0-74D9-4C32-8B1E-874850A5356E}" srcId="{3F1A02A0-54DE-4BCD-A3C1-03CE64627FFE}" destId="{AB054A6E-2ACF-4A43-BCFC-96BCBCCDB938}" srcOrd="4" destOrd="0" parTransId="{01B0848C-3A2C-4A78-A8C2-76A0E3EEE317}" sibTransId="{65AA8319-2613-4A30-83A4-D695364B0593}"/>
    <dgm:cxn modelId="{E9E4A1CA-CFE4-4F2B-A3B6-DFCA62B6D5DD}" srcId="{3F1A02A0-54DE-4BCD-A3C1-03CE64627FFE}" destId="{C28E919C-95B6-45C0-B709-E9BB102E84E1}" srcOrd="2" destOrd="0" parTransId="{72ABCDE7-CA7B-4198-B5F0-ED3D0441D064}" sibTransId="{CB185B02-142C-4B02-A02A-AA6FB8540B95}"/>
    <dgm:cxn modelId="{6E3FA4E9-8645-49CB-99A9-F878E8912787}" srcId="{A793BEA9-BD83-4028-9111-723B4F3EB009}" destId="{59B76E2B-5B1A-4674-B815-2E1A08E9D73B}" srcOrd="2" destOrd="0" parTransId="{FDD15FDF-5102-4ED6-BC8A-2395775B88CF}" sibTransId="{AB51806C-0BCD-4002-9397-D9999BF7419E}"/>
    <dgm:cxn modelId="{38C978F6-523E-44FD-8541-8B7EEE2AD645}" srcId="{6BF8B452-4F5A-477F-8CE8-2A760453CB4F}" destId="{A793BEA9-BD83-4028-9111-723B4F3EB009}" srcOrd="0" destOrd="0" parTransId="{5003CB6B-3816-4E88-AF3A-B6807650C240}" sibTransId="{8538F365-C363-43E5-95C5-8F4D274A0388}"/>
    <dgm:cxn modelId="{5F13F2F9-D5BB-489E-AE7E-B875215B02C0}" type="presOf" srcId="{55E05578-50A6-438F-BF07-747F33B231AB}" destId="{204D8965-E4FE-4707-B3D7-DDB89FFD2CD6}" srcOrd="1" destOrd="4" presId="urn:microsoft.com/office/officeart/2005/8/layout/vList4"/>
    <dgm:cxn modelId="{47D488FD-C713-449A-9E4F-F0EB96AB244C}" type="presOf" srcId="{524D24A4-D180-41FF-8221-941E6DDD6CCD}" destId="{A98C0DEB-A53E-440C-97F9-622A89B42926}" srcOrd="0" destOrd="2" presId="urn:microsoft.com/office/officeart/2005/8/layout/vList4"/>
    <dgm:cxn modelId="{30EC01FF-DE59-4288-AE8A-1F35064F152A}" srcId="{3F1A02A0-54DE-4BCD-A3C1-03CE64627FFE}" destId="{8837F4AD-A236-4026-8F50-9EFEBAD2205A}" srcOrd="0" destOrd="0" parTransId="{C2F59723-8196-4D0A-8533-40595BD54305}" sibTransId="{ADCDD60E-B9BD-4CB5-94B2-116E49EEC7D0}"/>
    <dgm:cxn modelId="{B07EF529-07AB-4FA2-A6D2-5893C7DC657F}" type="presParOf" srcId="{AF50CC94-5CC7-4585-8414-66C4094FB216}" destId="{2B9D7FD0-750B-46D4-AABD-E7215C776D97}" srcOrd="0" destOrd="0" presId="urn:microsoft.com/office/officeart/2005/8/layout/vList4"/>
    <dgm:cxn modelId="{01122637-9594-4EA8-9CBE-DF631797AE5A}" type="presParOf" srcId="{2B9D7FD0-750B-46D4-AABD-E7215C776D97}" destId="{24B92BFF-5C58-4CCA-BD3E-620185CFBDCE}" srcOrd="0" destOrd="0" presId="urn:microsoft.com/office/officeart/2005/8/layout/vList4"/>
    <dgm:cxn modelId="{C27D3455-DC2F-4C4A-BA14-94D8B5FBE78D}" type="presParOf" srcId="{2B9D7FD0-750B-46D4-AABD-E7215C776D97}" destId="{46F267D8-D25F-4672-B3F2-87FE4414FF8A}" srcOrd="1" destOrd="0" presId="urn:microsoft.com/office/officeart/2005/8/layout/vList4"/>
    <dgm:cxn modelId="{A3C3CF9D-AEAD-45D5-B0CE-D3E022290CF5}" type="presParOf" srcId="{2B9D7FD0-750B-46D4-AABD-E7215C776D97}" destId="{CECC8A16-AA4E-4478-BCB6-743B22C2BA59}" srcOrd="2" destOrd="0" presId="urn:microsoft.com/office/officeart/2005/8/layout/vList4"/>
    <dgm:cxn modelId="{5F09D819-943C-4E2B-A37E-FC4B6C6FA884}" type="presParOf" srcId="{AF50CC94-5CC7-4585-8414-66C4094FB216}" destId="{81E2BEB4-43BE-4BCB-93D5-ECFB24EE2E5F}" srcOrd="1" destOrd="0" presId="urn:microsoft.com/office/officeart/2005/8/layout/vList4"/>
    <dgm:cxn modelId="{AB1C5FEE-C388-486B-8C48-98CFFB2E1D57}" type="presParOf" srcId="{AF50CC94-5CC7-4585-8414-66C4094FB216}" destId="{8924E5DD-A6FD-4EAB-AA11-23B6EAAEF9B0}" srcOrd="2" destOrd="0" presId="urn:microsoft.com/office/officeart/2005/8/layout/vList4"/>
    <dgm:cxn modelId="{45BE466A-5E10-49EE-8E99-BCC201D79C7A}" type="presParOf" srcId="{8924E5DD-A6FD-4EAB-AA11-23B6EAAEF9B0}" destId="{A98C0DEB-A53E-440C-97F9-622A89B42926}" srcOrd="0" destOrd="0" presId="urn:microsoft.com/office/officeart/2005/8/layout/vList4"/>
    <dgm:cxn modelId="{A7C068B2-7A74-452D-8318-E265DD4B071F}" type="presParOf" srcId="{8924E5DD-A6FD-4EAB-AA11-23B6EAAEF9B0}" destId="{4B585AD5-9AD2-4351-B6C9-6F1800779E70}" srcOrd="1" destOrd="0" presId="urn:microsoft.com/office/officeart/2005/8/layout/vList4"/>
    <dgm:cxn modelId="{07A3994E-50B7-46BC-8715-C6C58A6A1A26}" type="presParOf" srcId="{8924E5DD-A6FD-4EAB-AA11-23B6EAAEF9B0}" destId="{204D8965-E4FE-4707-B3D7-DDB89FFD2CD6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3E40673-F7EC-489D-B4E3-2DEBFECD05E3}" type="doc">
      <dgm:prSet loTypeId="urn:microsoft.com/office/officeart/2005/8/layout/list1" loCatId="list" qsTypeId="urn:microsoft.com/office/officeart/2005/8/quickstyle/simple5" qsCatId="simple" csTypeId="urn:microsoft.com/office/officeart/2005/8/colors/accent0_3" csCatId="mainScheme" phldr="1"/>
      <dgm:spPr/>
      <dgm:t>
        <a:bodyPr/>
        <a:lstStyle/>
        <a:p>
          <a:endParaRPr lang="en-GB"/>
        </a:p>
      </dgm:t>
    </dgm:pt>
    <dgm:pt modelId="{972CD9F1-9D7F-4DC6-BAE2-020D2FDEFCC1}">
      <dgm:prSet phldrT="[Text]" custT="1"/>
      <dgm:spPr/>
      <dgm:t>
        <a:bodyPr/>
        <a:lstStyle/>
        <a:p>
          <a:pPr marL="355600" indent="-355600">
            <a:buFont typeface="+mj-lt"/>
            <a:buAutoNum type="arabicPeriod"/>
          </a:pPr>
          <a:r>
            <a:rPr lang="en-US" sz="2000" dirty="0">
              <a:latin typeface="Gill Sans MT" panose="020B0502020104020203" pitchFamily="34" charset="0"/>
            </a:rPr>
            <a:t>Absence of in-house dedicated gender coordinator to ensure gender considerations in regional programs/plans</a:t>
          </a:r>
          <a:endParaRPr lang="en-GB" sz="2000" dirty="0">
            <a:latin typeface="Gill Sans MT" panose="020B0502020104020203" pitchFamily="34" charset="0"/>
          </a:endParaRPr>
        </a:p>
      </dgm:t>
    </dgm:pt>
    <dgm:pt modelId="{AFAE90D6-5C90-4E4B-96D4-6B5D58882231}" type="parTrans" cxnId="{F330AF16-C1BE-46E6-87F4-A9618084C074}">
      <dgm:prSet/>
      <dgm:spPr/>
      <dgm:t>
        <a:bodyPr/>
        <a:lstStyle/>
        <a:p>
          <a:endParaRPr lang="en-GB"/>
        </a:p>
      </dgm:t>
    </dgm:pt>
    <dgm:pt modelId="{F06862D1-D494-425C-BBBC-16FB3E694D28}" type="sibTrans" cxnId="{F330AF16-C1BE-46E6-87F4-A9618084C074}">
      <dgm:prSet/>
      <dgm:spPr/>
      <dgm:t>
        <a:bodyPr/>
        <a:lstStyle/>
        <a:p>
          <a:endParaRPr lang="en-GB"/>
        </a:p>
      </dgm:t>
    </dgm:pt>
    <dgm:pt modelId="{DC9BBE5D-B781-476D-A32C-AA889A3EE5D1}">
      <dgm:prSet custT="1"/>
      <dgm:spPr/>
      <dgm:t>
        <a:bodyPr/>
        <a:lstStyle/>
        <a:p>
          <a:pPr marL="355600" marR="0" lvl="0" indent="-35560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 typeface="+mj-lt"/>
            <a:buAutoNum type="arabicPeriod"/>
            <a:tabLst/>
            <a:defRPr/>
          </a:pPr>
          <a:r>
            <a:rPr lang="en-US" sz="2000" dirty="0">
              <a:latin typeface="Gill Sans MT" panose="020B0502020104020203" pitchFamily="34" charset="0"/>
            </a:rPr>
            <a:t>Support and buy-in from men is critical</a:t>
          </a:r>
        </a:p>
      </dgm:t>
    </dgm:pt>
    <dgm:pt modelId="{C98C43E7-F8D7-4D7F-9684-391D6A39964D}" type="parTrans" cxnId="{05469E28-5A57-4279-881D-D0D32702F948}">
      <dgm:prSet/>
      <dgm:spPr/>
      <dgm:t>
        <a:bodyPr/>
        <a:lstStyle/>
        <a:p>
          <a:endParaRPr lang="en-GB"/>
        </a:p>
      </dgm:t>
    </dgm:pt>
    <dgm:pt modelId="{0F09796B-54A7-4D62-8EDD-57CD95B1DAFB}" type="sibTrans" cxnId="{05469E28-5A57-4279-881D-D0D32702F948}">
      <dgm:prSet/>
      <dgm:spPr/>
      <dgm:t>
        <a:bodyPr/>
        <a:lstStyle/>
        <a:p>
          <a:endParaRPr lang="en-GB"/>
        </a:p>
      </dgm:t>
    </dgm:pt>
    <dgm:pt modelId="{D9D5E917-0AE8-4CB8-9FD6-F387B8F28A7C}">
      <dgm:prSet custT="1"/>
      <dgm:spPr>
        <a:solidFill>
          <a:schemeClr val="accent5">
            <a:lumMod val="60000"/>
            <a:lumOff val="40000"/>
          </a:schemeClr>
        </a:solidFill>
      </dgm:spPr>
      <dgm:t>
        <a:bodyPr/>
        <a:lstStyle/>
        <a:p>
          <a:r>
            <a:rPr lang="en-US" sz="2400" b="1" cap="all" spc="100" baseline="0" dirty="0">
              <a:solidFill>
                <a:srgbClr val="0070C0"/>
              </a:solidFill>
              <a:latin typeface="Gill Sans MT" panose="020B0502020104020203" pitchFamily="34" charset="0"/>
            </a:rPr>
            <a:t>Beneficiaries</a:t>
          </a:r>
        </a:p>
      </dgm:t>
    </dgm:pt>
    <dgm:pt modelId="{FDC66ADA-CA59-4F7C-93BD-24FFF7C09B03}" type="parTrans" cxnId="{FB4DF567-6771-42E0-97DA-FD7E509F9D28}">
      <dgm:prSet/>
      <dgm:spPr/>
      <dgm:t>
        <a:bodyPr/>
        <a:lstStyle/>
        <a:p>
          <a:endParaRPr lang="en-GB"/>
        </a:p>
      </dgm:t>
    </dgm:pt>
    <dgm:pt modelId="{12A788D4-1BD2-4B74-BDE8-9C065E20D491}" type="sibTrans" cxnId="{FB4DF567-6771-42E0-97DA-FD7E509F9D28}">
      <dgm:prSet/>
      <dgm:spPr/>
      <dgm:t>
        <a:bodyPr/>
        <a:lstStyle/>
        <a:p>
          <a:endParaRPr lang="en-GB"/>
        </a:p>
      </dgm:t>
    </dgm:pt>
    <dgm:pt modelId="{D5631733-3F31-426B-8E64-B86CA3038278}">
      <dgm:prSet phldrT="[Text]" custT="1"/>
      <dgm:spPr/>
      <dgm:t>
        <a:bodyPr/>
        <a:lstStyle/>
        <a:p>
          <a:pPr marL="355600" indent="-355600">
            <a:buFont typeface="+mj-lt"/>
            <a:buAutoNum type="arabicPeriod"/>
          </a:pPr>
          <a:r>
            <a:rPr lang="en-GB" sz="2000" dirty="0">
              <a:latin typeface="Gill Sans MT" panose="020B0502020104020203" pitchFamily="34" charset="0"/>
            </a:rPr>
            <a:t>Absence of gender policy, </a:t>
          </a:r>
        </a:p>
      </dgm:t>
    </dgm:pt>
    <dgm:pt modelId="{3E8BAAB1-6AF8-48E2-B0DC-907088DECF6B}" type="parTrans" cxnId="{34318C8F-454A-4FD7-9BDD-80F3DC025F6E}">
      <dgm:prSet/>
      <dgm:spPr/>
      <dgm:t>
        <a:bodyPr/>
        <a:lstStyle/>
        <a:p>
          <a:endParaRPr lang="en-GB"/>
        </a:p>
      </dgm:t>
    </dgm:pt>
    <dgm:pt modelId="{9EED45B4-F7F1-4CBE-8260-2672D07271FB}" type="sibTrans" cxnId="{34318C8F-454A-4FD7-9BDD-80F3DC025F6E}">
      <dgm:prSet/>
      <dgm:spPr/>
      <dgm:t>
        <a:bodyPr/>
        <a:lstStyle/>
        <a:p>
          <a:endParaRPr lang="en-GB"/>
        </a:p>
      </dgm:t>
    </dgm:pt>
    <dgm:pt modelId="{6499B45C-3D14-40A8-8F94-ECA026DA072E}">
      <dgm:prSet phldrT="[Text]" custT="1"/>
      <dgm:spPr/>
      <dgm:t>
        <a:bodyPr/>
        <a:lstStyle/>
        <a:p>
          <a:pPr marL="355600" indent="-355600">
            <a:buFont typeface="+mj-lt"/>
            <a:buAutoNum type="arabicPeriod"/>
          </a:pPr>
          <a:r>
            <a:rPr lang="en-GB" sz="2000" dirty="0">
              <a:latin typeface="Gill Sans MT" panose="020B0502020104020203" pitchFamily="34" charset="0"/>
            </a:rPr>
            <a:t>Partners (potential partners) continued support for WLF</a:t>
          </a:r>
        </a:p>
      </dgm:t>
    </dgm:pt>
    <dgm:pt modelId="{8429E93F-A4E4-466E-8BD4-719DC220D2B4}" type="parTrans" cxnId="{86C779E7-3CEF-40E5-B435-3562B7E6B99A}">
      <dgm:prSet/>
      <dgm:spPr/>
      <dgm:t>
        <a:bodyPr/>
        <a:lstStyle/>
        <a:p>
          <a:endParaRPr lang="en-GB"/>
        </a:p>
      </dgm:t>
    </dgm:pt>
    <dgm:pt modelId="{834E8CBF-DE8B-4828-AC1A-D8C4CFB77A07}" type="sibTrans" cxnId="{86C779E7-3CEF-40E5-B435-3562B7E6B99A}">
      <dgm:prSet/>
      <dgm:spPr/>
      <dgm:t>
        <a:bodyPr/>
        <a:lstStyle/>
        <a:p>
          <a:endParaRPr lang="en-GB"/>
        </a:p>
      </dgm:t>
    </dgm:pt>
    <dgm:pt modelId="{33150041-806C-4D3E-8386-C1200ADDE54F}">
      <dgm:prSet custT="1"/>
      <dgm:spPr/>
      <dgm:t>
        <a:bodyPr/>
        <a:lstStyle/>
        <a:p>
          <a:pPr marL="355600" marR="0" lvl="0" indent="-35560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 typeface="+mj-lt"/>
            <a:buAutoNum type="arabicPeriod"/>
            <a:tabLst/>
            <a:defRPr/>
          </a:pPr>
          <a:r>
            <a:rPr lang="en-US" sz="2000" dirty="0">
              <a:latin typeface="Gill Sans MT" panose="020B0502020104020203" pitchFamily="34" charset="0"/>
            </a:rPr>
            <a:t>Ongoing capacity building needed; more empowered/trained women needed</a:t>
          </a:r>
        </a:p>
      </dgm:t>
    </dgm:pt>
    <dgm:pt modelId="{89339E71-C668-4B55-B4CE-E486EE80E57D}" type="parTrans" cxnId="{79ED0FE1-9BCB-44E1-BCEF-3ACA620B6036}">
      <dgm:prSet/>
      <dgm:spPr/>
      <dgm:t>
        <a:bodyPr/>
        <a:lstStyle/>
        <a:p>
          <a:endParaRPr lang="en-GB"/>
        </a:p>
      </dgm:t>
    </dgm:pt>
    <dgm:pt modelId="{E57783AD-1EB0-4714-828A-8ABF43650BFC}" type="sibTrans" cxnId="{79ED0FE1-9BCB-44E1-BCEF-3ACA620B6036}">
      <dgm:prSet/>
      <dgm:spPr/>
      <dgm:t>
        <a:bodyPr/>
        <a:lstStyle/>
        <a:p>
          <a:endParaRPr lang="en-GB"/>
        </a:p>
      </dgm:t>
    </dgm:pt>
    <dgm:pt modelId="{4D2C3CB2-39AD-4253-9BA2-77AB08795308}">
      <dgm:prSet custT="1"/>
      <dgm:spPr/>
      <dgm:t>
        <a:bodyPr/>
        <a:lstStyle/>
        <a:p>
          <a:pPr marL="355600" marR="0" lvl="0" indent="-35560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 typeface="+mj-lt"/>
            <a:buAutoNum type="arabicPeriod"/>
            <a:tabLst/>
            <a:defRPr/>
          </a:pPr>
          <a:r>
            <a:rPr lang="en-US" sz="2000" dirty="0">
              <a:latin typeface="Gill Sans MT" panose="020B0502020104020203" pitchFamily="34" charset="0"/>
            </a:rPr>
            <a:t>Maintaining momentum</a:t>
          </a:r>
        </a:p>
      </dgm:t>
    </dgm:pt>
    <dgm:pt modelId="{1C9A12B1-059E-4058-8CA1-C4548DF28F4E}" type="parTrans" cxnId="{80042884-8F0D-463C-99D3-60C890036010}">
      <dgm:prSet/>
      <dgm:spPr/>
      <dgm:t>
        <a:bodyPr/>
        <a:lstStyle/>
        <a:p>
          <a:endParaRPr lang="en-GB"/>
        </a:p>
      </dgm:t>
    </dgm:pt>
    <dgm:pt modelId="{5DA6F7E7-9336-4983-B897-88E4C3C20241}" type="sibTrans" cxnId="{80042884-8F0D-463C-99D3-60C890036010}">
      <dgm:prSet/>
      <dgm:spPr/>
      <dgm:t>
        <a:bodyPr/>
        <a:lstStyle/>
        <a:p>
          <a:endParaRPr lang="en-GB"/>
        </a:p>
      </dgm:t>
    </dgm:pt>
    <dgm:pt modelId="{CA7FF267-2C24-498F-A37B-38B0C45BE666}">
      <dgm:prSet phldrT="[Text]" custT="1"/>
      <dgm:spPr/>
      <dgm:t>
        <a:bodyPr/>
        <a:lstStyle/>
        <a:p>
          <a:pPr marL="355600" indent="-355600">
            <a:buFont typeface="+mj-lt"/>
            <a:buAutoNum type="arabicPeriod"/>
          </a:pPr>
          <a:r>
            <a:rPr lang="en-GB" sz="2000" dirty="0">
              <a:latin typeface="Gill Sans MT" panose="020B0502020104020203" pitchFamily="34" charset="0"/>
            </a:rPr>
            <a:t>Limited visibility due to lack of communications plan</a:t>
          </a:r>
        </a:p>
      </dgm:t>
    </dgm:pt>
    <dgm:pt modelId="{10D513F6-E861-4091-A8F6-263030BEC2B3}" type="parTrans" cxnId="{CECA7904-1974-4E11-AB40-8577DD893957}">
      <dgm:prSet/>
      <dgm:spPr/>
      <dgm:t>
        <a:bodyPr/>
        <a:lstStyle/>
        <a:p>
          <a:endParaRPr lang="en-GB"/>
        </a:p>
      </dgm:t>
    </dgm:pt>
    <dgm:pt modelId="{C2B43DF8-DB66-43A8-863D-E31371D722D3}" type="sibTrans" cxnId="{CECA7904-1974-4E11-AB40-8577DD893957}">
      <dgm:prSet/>
      <dgm:spPr/>
      <dgm:t>
        <a:bodyPr/>
        <a:lstStyle/>
        <a:p>
          <a:endParaRPr lang="en-GB"/>
        </a:p>
      </dgm:t>
    </dgm:pt>
    <dgm:pt modelId="{F4674579-73AB-44D0-890A-87224249D060}">
      <dgm:prSet custT="1"/>
      <dgm:spPr/>
      <dgm:t>
        <a:bodyPr/>
        <a:lstStyle/>
        <a:p>
          <a:pPr marL="355600" marR="0" lvl="0" indent="-35560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 typeface="+mj-lt"/>
            <a:buAutoNum type="arabicPeriod"/>
            <a:tabLst/>
            <a:defRPr/>
          </a:pPr>
          <a:r>
            <a:rPr lang="en-US" sz="2000" dirty="0">
              <a:latin typeface="Gill Sans MT" panose="020B0502020104020203" pitchFamily="34" charset="0"/>
            </a:rPr>
            <a:t>Sustainability – what’s next?</a:t>
          </a:r>
        </a:p>
      </dgm:t>
    </dgm:pt>
    <dgm:pt modelId="{8A707DB1-6146-489A-B803-A601BA851102}" type="sibTrans" cxnId="{34BF1180-53C2-4C90-BE17-E202AB03ED6C}">
      <dgm:prSet/>
      <dgm:spPr/>
      <dgm:t>
        <a:bodyPr/>
        <a:lstStyle/>
        <a:p>
          <a:endParaRPr lang="en-GB"/>
        </a:p>
      </dgm:t>
    </dgm:pt>
    <dgm:pt modelId="{60D65895-7B27-4EC0-BBFC-9A33810B2E72}" type="parTrans" cxnId="{34BF1180-53C2-4C90-BE17-E202AB03ED6C}">
      <dgm:prSet/>
      <dgm:spPr/>
      <dgm:t>
        <a:bodyPr/>
        <a:lstStyle/>
        <a:p>
          <a:endParaRPr lang="en-GB"/>
        </a:p>
      </dgm:t>
    </dgm:pt>
    <dgm:pt modelId="{38BCEB2A-BB9F-471E-879C-A29BD3474BE8}">
      <dgm:prSet phldrT="[Text]" custT="1"/>
      <dgm:spPr/>
      <dgm:t>
        <a:bodyPr/>
        <a:lstStyle/>
        <a:p>
          <a:pPr marL="355600" indent="-355600">
            <a:buFont typeface="+mj-lt"/>
            <a:buAutoNum type="arabicPeriod"/>
          </a:pPr>
          <a:r>
            <a:rPr lang="en-GB" sz="2000" dirty="0">
              <a:latin typeface="Gill Sans MT" panose="020B0502020104020203" pitchFamily="34" charset="0"/>
            </a:rPr>
            <a:t>Support for </a:t>
          </a:r>
          <a:r>
            <a:rPr lang="en-US" sz="2000" dirty="0">
              <a:latin typeface="Gill Sans MT" panose="020B0502020104020203" pitchFamily="34" charset="0"/>
            </a:rPr>
            <a:t>programming &amp; budgeting</a:t>
          </a:r>
          <a:endParaRPr lang="en-GB" sz="2000" dirty="0">
            <a:latin typeface="Gill Sans MT" panose="020B0502020104020203" pitchFamily="34" charset="0"/>
          </a:endParaRPr>
        </a:p>
      </dgm:t>
    </dgm:pt>
    <dgm:pt modelId="{81D328E4-157B-4FB4-A985-E2C837CE5E5D}" type="parTrans" cxnId="{EC860B1A-C97F-4AF8-A081-5A7CFAFB93B5}">
      <dgm:prSet/>
      <dgm:spPr/>
      <dgm:t>
        <a:bodyPr/>
        <a:lstStyle/>
        <a:p>
          <a:endParaRPr lang="en-US"/>
        </a:p>
      </dgm:t>
    </dgm:pt>
    <dgm:pt modelId="{A25E9E0E-2D88-4857-8DE6-D44C2BEA4BFC}" type="sibTrans" cxnId="{EC860B1A-C97F-4AF8-A081-5A7CFAFB93B5}">
      <dgm:prSet/>
      <dgm:spPr/>
      <dgm:t>
        <a:bodyPr/>
        <a:lstStyle/>
        <a:p>
          <a:endParaRPr lang="en-US"/>
        </a:p>
      </dgm:t>
    </dgm:pt>
    <dgm:pt modelId="{283A6CA5-A51A-41A4-8B01-0EB5CE89A5FA}">
      <dgm:prSet phldrT="[Text]" custT="1"/>
      <dgm:spPr>
        <a:solidFill>
          <a:schemeClr val="accent5">
            <a:lumMod val="60000"/>
            <a:lumOff val="40000"/>
          </a:schemeClr>
        </a:solidFill>
      </dgm:spPr>
      <dgm:t>
        <a:bodyPr/>
        <a:lstStyle/>
        <a:p>
          <a:pPr>
            <a:buFont typeface="+mj-lt"/>
            <a:buAutoNum type="arabicPeriod"/>
          </a:pPr>
          <a:r>
            <a:rPr lang="en-GB" sz="2400" b="1" cap="all" spc="100" baseline="0" dirty="0" err="1">
              <a:solidFill>
                <a:srgbClr val="3366CC"/>
              </a:solidFill>
              <a:latin typeface="Gill Sans MT" panose="020B0502020104020203" pitchFamily="34" charset="0"/>
            </a:rPr>
            <a:t>Cti</a:t>
          </a:r>
          <a:r>
            <a:rPr lang="en-GB" sz="2400" b="1" cap="all" spc="100" baseline="0" dirty="0">
              <a:solidFill>
                <a:srgbClr val="3366CC"/>
              </a:solidFill>
              <a:latin typeface="Gill Sans MT" panose="020B0502020104020203" pitchFamily="34" charset="0"/>
            </a:rPr>
            <a:t> – CFF </a:t>
          </a:r>
          <a:r>
            <a:rPr lang="en-GB" sz="2400" b="1" cap="all" spc="100" baseline="0" dirty="0" err="1">
              <a:solidFill>
                <a:srgbClr val="3366CC"/>
              </a:solidFill>
              <a:latin typeface="Gill Sans MT" panose="020B0502020104020203" pitchFamily="34" charset="0"/>
            </a:rPr>
            <a:t>wlf</a:t>
          </a:r>
          <a:endParaRPr lang="en-GB" sz="2400" b="1" cap="all" spc="100" baseline="0" dirty="0">
            <a:solidFill>
              <a:srgbClr val="3366CC"/>
            </a:solidFill>
            <a:latin typeface="Gill Sans MT" panose="020B0502020104020203" pitchFamily="34" charset="0"/>
          </a:endParaRPr>
        </a:p>
      </dgm:t>
    </dgm:pt>
    <dgm:pt modelId="{0D1770DC-EF88-46AD-93B4-F03D9B84614A}" type="sibTrans" cxnId="{B7065072-FCA9-40F8-A51B-23429D765024}">
      <dgm:prSet/>
      <dgm:spPr/>
      <dgm:t>
        <a:bodyPr/>
        <a:lstStyle/>
        <a:p>
          <a:endParaRPr lang="en-GB"/>
        </a:p>
      </dgm:t>
    </dgm:pt>
    <dgm:pt modelId="{4250009D-2EB2-43BE-B2AC-0FD16510ADA7}" type="parTrans" cxnId="{B7065072-FCA9-40F8-A51B-23429D765024}">
      <dgm:prSet/>
      <dgm:spPr/>
      <dgm:t>
        <a:bodyPr/>
        <a:lstStyle/>
        <a:p>
          <a:endParaRPr lang="en-GB"/>
        </a:p>
      </dgm:t>
    </dgm:pt>
    <dgm:pt modelId="{654872EB-E7A5-4242-84CA-D6F96921A0A5}" type="pres">
      <dgm:prSet presAssocID="{03E40673-F7EC-489D-B4E3-2DEBFECD05E3}" presName="linear" presStyleCnt="0">
        <dgm:presLayoutVars>
          <dgm:dir/>
          <dgm:animLvl val="lvl"/>
          <dgm:resizeHandles val="exact"/>
        </dgm:presLayoutVars>
      </dgm:prSet>
      <dgm:spPr/>
    </dgm:pt>
    <dgm:pt modelId="{80A4312F-544F-444D-8537-A3479821F056}" type="pres">
      <dgm:prSet presAssocID="{283A6CA5-A51A-41A4-8B01-0EB5CE89A5FA}" presName="parentLin" presStyleCnt="0"/>
      <dgm:spPr/>
    </dgm:pt>
    <dgm:pt modelId="{5423EB0E-EE01-42DB-B963-F2064B3433F6}" type="pres">
      <dgm:prSet presAssocID="{283A6CA5-A51A-41A4-8B01-0EB5CE89A5FA}" presName="parentLeftMargin" presStyleLbl="node1" presStyleIdx="0" presStyleCnt="2"/>
      <dgm:spPr/>
    </dgm:pt>
    <dgm:pt modelId="{89E44966-0C4D-4BA8-9AC7-4AC86E2E9363}" type="pres">
      <dgm:prSet presAssocID="{283A6CA5-A51A-41A4-8B01-0EB5CE89A5FA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426E34E6-F836-4BA9-A4C5-A1540D0B582D}" type="pres">
      <dgm:prSet presAssocID="{283A6CA5-A51A-41A4-8B01-0EB5CE89A5FA}" presName="negativeSpace" presStyleCnt="0"/>
      <dgm:spPr/>
    </dgm:pt>
    <dgm:pt modelId="{45E7DC80-934E-4AB3-8641-C9AEC0D34A05}" type="pres">
      <dgm:prSet presAssocID="{283A6CA5-A51A-41A4-8B01-0EB5CE89A5FA}" presName="childText" presStyleLbl="conFgAcc1" presStyleIdx="0" presStyleCnt="2">
        <dgm:presLayoutVars>
          <dgm:bulletEnabled val="1"/>
        </dgm:presLayoutVars>
      </dgm:prSet>
      <dgm:spPr/>
    </dgm:pt>
    <dgm:pt modelId="{0C455330-9C98-46D0-A997-EE4A92371C92}" type="pres">
      <dgm:prSet presAssocID="{0D1770DC-EF88-46AD-93B4-F03D9B84614A}" presName="spaceBetweenRectangles" presStyleCnt="0"/>
      <dgm:spPr/>
    </dgm:pt>
    <dgm:pt modelId="{7A773E82-5EB2-4C52-8474-4E38BF382832}" type="pres">
      <dgm:prSet presAssocID="{D9D5E917-0AE8-4CB8-9FD6-F387B8F28A7C}" presName="parentLin" presStyleCnt="0"/>
      <dgm:spPr/>
    </dgm:pt>
    <dgm:pt modelId="{6F85067D-B391-4594-84F3-BEDCDF18A8B1}" type="pres">
      <dgm:prSet presAssocID="{D9D5E917-0AE8-4CB8-9FD6-F387B8F28A7C}" presName="parentLeftMargin" presStyleLbl="node1" presStyleIdx="0" presStyleCnt="2"/>
      <dgm:spPr/>
    </dgm:pt>
    <dgm:pt modelId="{4F37FFC4-0C3C-4703-A411-768890F8656B}" type="pres">
      <dgm:prSet presAssocID="{D9D5E917-0AE8-4CB8-9FD6-F387B8F28A7C}" presName="parentText" presStyleLbl="node1" presStyleIdx="1" presStyleCnt="2">
        <dgm:presLayoutVars>
          <dgm:chMax val="0"/>
          <dgm:bulletEnabled val="1"/>
        </dgm:presLayoutVars>
      </dgm:prSet>
      <dgm:spPr/>
    </dgm:pt>
    <dgm:pt modelId="{057C0DCB-D0AB-48DD-A99B-650C6649A1B4}" type="pres">
      <dgm:prSet presAssocID="{D9D5E917-0AE8-4CB8-9FD6-F387B8F28A7C}" presName="negativeSpace" presStyleCnt="0"/>
      <dgm:spPr/>
    </dgm:pt>
    <dgm:pt modelId="{7804AA4D-C708-4EAA-AA15-2C397AE6ECAA}" type="pres">
      <dgm:prSet presAssocID="{D9D5E917-0AE8-4CB8-9FD6-F387B8F28A7C}" presName="childText" presStyleLbl="conFgAcc1" presStyleIdx="1" presStyleCnt="2">
        <dgm:presLayoutVars>
          <dgm:bulletEnabled val="1"/>
        </dgm:presLayoutVars>
      </dgm:prSet>
      <dgm:spPr/>
    </dgm:pt>
  </dgm:ptLst>
  <dgm:cxnLst>
    <dgm:cxn modelId="{CECA7904-1974-4E11-AB40-8577DD893957}" srcId="{283A6CA5-A51A-41A4-8B01-0EB5CE89A5FA}" destId="{CA7FF267-2C24-498F-A37B-38B0C45BE666}" srcOrd="4" destOrd="0" parTransId="{10D513F6-E861-4091-A8F6-263030BEC2B3}" sibTransId="{C2B43DF8-DB66-43A8-863D-E31371D722D3}"/>
    <dgm:cxn modelId="{8076B306-64B4-4C95-B4C4-0F4D8420474F}" type="presOf" srcId="{33150041-806C-4D3E-8386-C1200ADDE54F}" destId="{7804AA4D-C708-4EAA-AA15-2C397AE6ECAA}" srcOrd="0" destOrd="2" presId="urn:microsoft.com/office/officeart/2005/8/layout/list1"/>
    <dgm:cxn modelId="{F330AF16-C1BE-46E6-87F4-A9618084C074}" srcId="{283A6CA5-A51A-41A4-8B01-0EB5CE89A5FA}" destId="{972CD9F1-9D7F-4DC6-BAE2-020D2FDEFCC1}" srcOrd="1" destOrd="0" parTransId="{AFAE90D6-5C90-4E4B-96D4-6B5D58882231}" sibTransId="{F06862D1-D494-425C-BBBC-16FB3E694D28}"/>
    <dgm:cxn modelId="{EC860B1A-C97F-4AF8-A081-5A7CFAFB93B5}" srcId="{283A6CA5-A51A-41A4-8B01-0EB5CE89A5FA}" destId="{38BCEB2A-BB9F-471E-879C-A29BD3474BE8}" srcOrd="3" destOrd="0" parTransId="{81D328E4-157B-4FB4-A985-E2C837CE5E5D}" sibTransId="{A25E9E0E-2D88-4857-8DE6-D44C2BEA4BFC}"/>
    <dgm:cxn modelId="{05469E28-5A57-4279-881D-D0D32702F948}" srcId="{D9D5E917-0AE8-4CB8-9FD6-F387B8F28A7C}" destId="{DC9BBE5D-B781-476D-A32C-AA889A3EE5D1}" srcOrd="0" destOrd="0" parTransId="{C98C43E7-F8D7-4D7F-9684-391D6A39964D}" sibTransId="{0F09796B-54A7-4D62-8EDD-57CD95B1DAFB}"/>
    <dgm:cxn modelId="{9F319733-C94F-467E-BF17-03657F1ABAF2}" type="presOf" srcId="{CA7FF267-2C24-498F-A37B-38B0C45BE666}" destId="{45E7DC80-934E-4AB3-8641-C9AEC0D34A05}" srcOrd="0" destOrd="4" presId="urn:microsoft.com/office/officeart/2005/8/layout/list1"/>
    <dgm:cxn modelId="{95469D5F-A38A-481C-A2DD-1123C82606D0}" type="presOf" srcId="{38BCEB2A-BB9F-471E-879C-A29BD3474BE8}" destId="{45E7DC80-934E-4AB3-8641-C9AEC0D34A05}" srcOrd="0" destOrd="3" presId="urn:microsoft.com/office/officeart/2005/8/layout/list1"/>
    <dgm:cxn modelId="{89E01A60-50D4-4E92-9D31-2399E6758269}" type="presOf" srcId="{4D2C3CB2-39AD-4253-9BA2-77AB08795308}" destId="{7804AA4D-C708-4EAA-AA15-2C397AE6ECAA}" srcOrd="0" destOrd="3" presId="urn:microsoft.com/office/officeart/2005/8/layout/list1"/>
    <dgm:cxn modelId="{C79D3863-C4B6-45AD-AAC4-BD6BD8C34758}" type="presOf" srcId="{D5631733-3F31-426B-8E64-B86CA3038278}" destId="{45E7DC80-934E-4AB3-8641-C9AEC0D34A05}" srcOrd="0" destOrd="0" presId="urn:microsoft.com/office/officeart/2005/8/layout/list1"/>
    <dgm:cxn modelId="{4348B845-9682-4B52-98B9-71AF65816CB6}" type="presOf" srcId="{DC9BBE5D-B781-476D-A32C-AA889A3EE5D1}" destId="{7804AA4D-C708-4EAA-AA15-2C397AE6ECAA}" srcOrd="0" destOrd="0" presId="urn:microsoft.com/office/officeart/2005/8/layout/list1"/>
    <dgm:cxn modelId="{FB4DF567-6771-42E0-97DA-FD7E509F9D28}" srcId="{03E40673-F7EC-489D-B4E3-2DEBFECD05E3}" destId="{D9D5E917-0AE8-4CB8-9FD6-F387B8F28A7C}" srcOrd="1" destOrd="0" parTransId="{FDC66ADA-CA59-4F7C-93BD-24FFF7C09B03}" sibTransId="{12A788D4-1BD2-4B74-BDE8-9C065E20D491}"/>
    <dgm:cxn modelId="{0F8BD54F-D355-4530-9EAE-44D2526E4FF0}" type="presOf" srcId="{972CD9F1-9D7F-4DC6-BAE2-020D2FDEFCC1}" destId="{45E7DC80-934E-4AB3-8641-C9AEC0D34A05}" srcOrd="0" destOrd="1" presId="urn:microsoft.com/office/officeart/2005/8/layout/list1"/>
    <dgm:cxn modelId="{B7065072-FCA9-40F8-A51B-23429D765024}" srcId="{03E40673-F7EC-489D-B4E3-2DEBFECD05E3}" destId="{283A6CA5-A51A-41A4-8B01-0EB5CE89A5FA}" srcOrd="0" destOrd="0" parTransId="{4250009D-2EB2-43BE-B2AC-0FD16510ADA7}" sibTransId="{0D1770DC-EF88-46AD-93B4-F03D9B84614A}"/>
    <dgm:cxn modelId="{6E45B17F-93E3-4E39-8260-2DAC26E475DF}" type="presOf" srcId="{6499B45C-3D14-40A8-8F94-ECA026DA072E}" destId="{45E7DC80-934E-4AB3-8641-C9AEC0D34A05}" srcOrd="0" destOrd="2" presId="urn:microsoft.com/office/officeart/2005/8/layout/list1"/>
    <dgm:cxn modelId="{34BF1180-53C2-4C90-BE17-E202AB03ED6C}" srcId="{D9D5E917-0AE8-4CB8-9FD6-F387B8F28A7C}" destId="{F4674579-73AB-44D0-890A-87224249D060}" srcOrd="1" destOrd="0" parTransId="{60D65895-7B27-4EC0-BBFC-9A33810B2E72}" sibTransId="{8A707DB1-6146-489A-B803-A601BA851102}"/>
    <dgm:cxn modelId="{80042884-8F0D-463C-99D3-60C890036010}" srcId="{D9D5E917-0AE8-4CB8-9FD6-F387B8F28A7C}" destId="{4D2C3CB2-39AD-4253-9BA2-77AB08795308}" srcOrd="3" destOrd="0" parTransId="{1C9A12B1-059E-4058-8CA1-C4548DF28F4E}" sibTransId="{5DA6F7E7-9336-4983-B897-88E4C3C20241}"/>
    <dgm:cxn modelId="{34318C8F-454A-4FD7-9BDD-80F3DC025F6E}" srcId="{283A6CA5-A51A-41A4-8B01-0EB5CE89A5FA}" destId="{D5631733-3F31-426B-8E64-B86CA3038278}" srcOrd="0" destOrd="0" parTransId="{3E8BAAB1-6AF8-48E2-B0DC-907088DECF6B}" sibTransId="{9EED45B4-F7F1-4CBE-8260-2672D07271FB}"/>
    <dgm:cxn modelId="{0B73C3B0-2DFB-4B70-980C-B670C2DB132F}" type="presOf" srcId="{D9D5E917-0AE8-4CB8-9FD6-F387B8F28A7C}" destId="{6F85067D-B391-4594-84F3-BEDCDF18A8B1}" srcOrd="0" destOrd="0" presId="urn:microsoft.com/office/officeart/2005/8/layout/list1"/>
    <dgm:cxn modelId="{BFF4CECB-5319-4FF0-9511-2AA423EAEBE6}" type="presOf" srcId="{D9D5E917-0AE8-4CB8-9FD6-F387B8F28A7C}" destId="{4F37FFC4-0C3C-4703-A411-768890F8656B}" srcOrd="1" destOrd="0" presId="urn:microsoft.com/office/officeart/2005/8/layout/list1"/>
    <dgm:cxn modelId="{79ED0FE1-9BCB-44E1-BCEF-3ACA620B6036}" srcId="{D9D5E917-0AE8-4CB8-9FD6-F387B8F28A7C}" destId="{33150041-806C-4D3E-8386-C1200ADDE54F}" srcOrd="2" destOrd="0" parTransId="{89339E71-C668-4B55-B4CE-E486EE80E57D}" sibTransId="{E57783AD-1EB0-4714-828A-8ABF43650BFC}"/>
    <dgm:cxn modelId="{74BAB1E1-2B70-4F0D-BEC1-E0D42FA790CD}" type="presOf" srcId="{283A6CA5-A51A-41A4-8B01-0EB5CE89A5FA}" destId="{89E44966-0C4D-4BA8-9AC7-4AC86E2E9363}" srcOrd="1" destOrd="0" presId="urn:microsoft.com/office/officeart/2005/8/layout/list1"/>
    <dgm:cxn modelId="{86C779E7-3CEF-40E5-B435-3562B7E6B99A}" srcId="{283A6CA5-A51A-41A4-8B01-0EB5CE89A5FA}" destId="{6499B45C-3D14-40A8-8F94-ECA026DA072E}" srcOrd="2" destOrd="0" parTransId="{8429E93F-A4E4-466E-8BD4-719DC220D2B4}" sibTransId="{834E8CBF-DE8B-4828-AC1A-D8C4CFB77A07}"/>
    <dgm:cxn modelId="{C9FA33FC-C439-4FEF-8C8E-14D87AAA417A}" type="presOf" srcId="{03E40673-F7EC-489D-B4E3-2DEBFECD05E3}" destId="{654872EB-E7A5-4242-84CA-D6F96921A0A5}" srcOrd="0" destOrd="0" presId="urn:microsoft.com/office/officeart/2005/8/layout/list1"/>
    <dgm:cxn modelId="{48ED4AFF-D2B5-48D7-84B4-645970437379}" type="presOf" srcId="{283A6CA5-A51A-41A4-8B01-0EB5CE89A5FA}" destId="{5423EB0E-EE01-42DB-B963-F2064B3433F6}" srcOrd="0" destOrd="0" presId="urn:microsoft.com/office/officeart/2005/8/layout/list1"/>
    <dgm:cxn modelId="{0672E4FF-2DC0-4B4F-95B9-4BE9114772C7}" type="presOf" srcId="{F4674579-73AB-44D0-890A-87224249D060}" destId="{7804AA4D-C708-4EAA-AA15-2C397AE6ECAA}" srcOrd="0" destOrd="1" presId="urn:microsoft.com/office/officeart/2005/8/layout/list1"/>
    <dgm:cxn modelId="{F374D352-E93A-46E2-9C9A-E839D99D2DC6}" type="presParOf" srcId="{654872EB-E7A5-4242-84CA-D6F96921A0A5}" destId="{80A4312F-544F-444D-8537-A3479821F056}" srcOrd="0" destOrd="0" presId="urn:microsoft.com/office/officeart/2005/8/layout/list1"/>
    <dgm:cxn modelId="{19FF9E8D-64C2-441E-BCB5-0D619182108C}" type="presParOf" srcId="{80A4312F-544F-444D-8537-A3479821F056}" destId="{5423EB0E-EE01-42DB-B963-F2064B3433F6}" srcOrd="0" destOrd="0" presId="urn:microsoft.com/office/officeart/2005/8/layout/list1"/>
    <dgm:cxn modelId="{A4D5C13A-64D9-4EC6-8273-2F1EAB616053}" type="presParOf" srcId="{80A4312F-544F-444D-8537-A3479821F056}" destId="{89E44966-0C4D-4BA8-9AC7-4AC86E2E9363}" srcOrd="1" destOrd="0" presId="urn:microsoft.com/office/officeart/2005/8/layout/list1"/>
    <dgm:cxn modelId="{D387AE25-D59B-4EE5-BE0C-6A78C2769A40}" type="presParOf" srcId="{654872EB-E7A5-4242-84CA-D6F96921A0A5}" destId="{426E34E6-F836-4BA9-A4C5-A1540D0B582D}" srcOrd="1" destOrd="0" presId="urn:microsoft.com/office/officeart/2005/8/layout/list1"/>
    <dgm:cxn modelId="{6EA24203-93E3-42A3-A24C-F3BE6A5A5DB4}" type="presParOf" srcId="{654872EB-E7A5-4242-84CA-D6F96921A0A5}" destId="{45E7DC80-934E-4AB3-8641-C9AEC0D34A05}" srcOrd="2" destOrd="0" presId="urn:microsoft.com/office/officeart/2005/8/layout/list1"/>
    <dgm:cxn modelId="{2BCB9A6D-FCDE-47A4-955D-FBCEED08D566}" type="presParOf" srcId="{654872EB-E7A5-4242-84CA-D6F96921A0A5}" destId="{0C455330-9C98-46D0-A997-EE4A92371C92}" srcOrd="3" destOrd="0" presId="urn:microsoft.com/office/officeart/2005/8/layout/list1"/>
    <dgm:cxn modelId="{8C18054A-BE93-4530-9773-CA068FCB5653}" type="presParOf" srcId="{654872EB-E7A5-4242-84CA-D6F96921A0A5}" destId="{7A773E82-5EB2-4C52-8474-4E38BF382832}" srcOrd="4" destOrd="0" presId="urn:microsoft.com/office/officeart/2005/8/layout/list1"/>
    <dgm:cxn modelId="{5A3AF249-20D4-412C-88D8-EBC3D9AD5F6A}" type="presParOf" srcId="{7A773E82-5EB2-4C52-8474-4E38BF382832}" destId="{6F85067D-B391-4594-84F3-BEDCDF18A8B1}" srcOrd="0" destOrd="0" presId="urn:microsoft.com/office/officeart/2005/8/layout/list1"/>
    <dgm:cxn modelId="{59207DE9-0146-4154-8D34-3CC6FCC624E5}" type="presParOf" srcId="{7A773E82-5EB2-4C52-8474-4E38BF382832}" destId="{4F37FFC4-0C3C-4703-A411-768890F8656B}" srcOrd="1" destOrd="0" presId="urn:microsoft.com/office/officeart/2005/8/layout/list1"/>
    <dgm:cxn modelId="{877BD22D-C75E-410F-88FF-FD852A15944F}" type="presParOf" srcId="{654872EB-E7A5-4242-84CA-D6F96921A0A5}" destId="{057C0DCB-D0AB-48DD-A99B-650C6649A1B4}" srcOrd="5" destOrd="0" presId="urn:microsoft.com/office/officeart/2005/8/layout/list1"/>
    <dgm:cxn modelId="{F3BF284A-38A1-4EF4-A82B-98601A3F5F33}" type="presParOf" srcId="{654872EB-E7A5-4242-84CA-D6F96921A0A5}" destId="{7804AA4D-C708-4EAA-AA15-2C397AE6ECAA}" srcOrd="6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4B92BFF-5C58-4CCA-BD3E-620185CFBDCE}">
      <dsp:nvSpPr>
        <dsp:cNvPr id="0" name=""/>
        <dsp:cNvSpPr/>
      </dsp:nvSpPr>
      <dsp:spPr>
        <a:xfrm>
          <a:off x="0" y="65156"/>
          <a:ext cx="8233367" cy="2220833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00206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en-US" sz="2200" b="1" kern="1200" dirty="0">
              <a:solidFill>
                <a:schemeClr val="tx1"/>
              </a:solidFill>
              <a:latin typeface="Gill Sans MT" panose="020B0502020104020203" pitchFamily="34" charset="0"/>
            </a:rPr>
            <a:t>CTI WLF</a:t>
          </a:r>
          <a:endParaRPr lang="en-GB" sz="2200" b="1" kern="1200" dirty="0">
            <a:solidFill>
              <a:schemeClr val="tx1"/>
            </a:solidFill>
          </a:endParaRPr>
        </a:p>
        <a:p>
          <a:pPr marL="447675" lvl="1" indent="-265113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+mj-lt"/>
            <a:buAutoNum type="arabicPeriod"/>
          </a:pPr>
          <a:r>
            <a:rPr lang="en-US" sz="1800" kern="1200" dirty="0">
              <a:solidFill>
                <a:schemeClr val="tx1"/>
              </a:solidFill>
              <a:latin typeface="Gill Sans MT" panose="020B0502020104020203" pitchFamily="34" charset="0"/>
            </a:rPr>
            <a:t>Influenced regional policy (RPOA 2.0) focused on integrating gender considerations</a:t>
          </a:r>
          <a:endParaRPr lang="en-GB" sz="1800" kern="1200" dirty="0">
            <a:solidFill>
              <a:schemeClr val="tx1"/>
            </a:solidFill>
          </a:endParaRPr>
        </a:p>
        <a:p>
          <a:pPr marL="447675" lvl="1" indent="-265113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+mj-lt"/>
            <a:buAutoNum type="arabicPeriod"/>
          </a:pPr>
          <a:r>
            <a:rPr lang="en-GB" sz="1800" kern="1200" dirty="0">
              <a:solidFill>
                <a:schemeClr val="tx1"/>
              </a:solidFill>
              <a:latin typeface="Gill Sans MT" panose="020B0502020104020203" pitchFamily="34" charset="0"/>
            </a:rPr>
            <a:t>In a position to influence national policies of CT6 member countries</a:t>
          </a:r>
        </a:p>
        <a:p>
          <a:pPr marL="447675" lvl="1" indent="-265113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+mj-lt"/>
            <a:buAutoNum type="arabicPeriod"/>
          </a:pPr>
          <a:r>
            <a:rPr lang="en-GB" sz="1800" kern="1200" dirty="0">
              <a:solidFill>
                <a:schemeClr val="tx1"/>
              </a:solidFill>
              <a:latin typeface="Gill Sans MT" panose="020B0502020104020203" pitchFamily="34" charset="0"/>
            </a:rPr>
            <a:t>Able to work and seek opportunities with international organizations</a:t>
          </a:r>
        </a:p>
      </dsp:txBody>
      <dsp:txXfrm>
        <a:off x="1918841" y="65156"/>
        <a:ext cx="6314525" cy="2220833"/>
      </dsp:txXfrm>
    </dsp:sp>
    <dsp:sp modelId="{46F267D8-D25F-4672-B3F2-87FE4414FF8A}">
      <dsp:nvSpPr>
        <dsp:cNvPr id="0" name=""/>
        <dsp:cNvSpPr/>
      </dsp:nvSpPr>
      <dsp:spPr>
        <a:xfrm>
          <a:off x="272167" y="334608"/>
          <a:ext cx="1646673" cy="1551617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3000" b="-23000"/>
          </a:stretch>
        </a:blip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98C0DEB-A53E-440C-97F9-622A89B42926}">
      <dsp:nvSpPr>
        <dsp:cNvPr id="0" name=""/>
        <dsp:cNvSpPr/>
      </dsp:nvSpPr>
      <dsp:spPr>
        <a:xfrm>
          <a:off x="0" y="2304362"/>
          <a:ext cx="8233367" cy="2975500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200" b="1" kern="1200" spc="40" baseline="0" dirty="0">
              <a:solidFill>
                <a:schemeClr val="tx1"/>
              </a:solidFill>
              <a:latin typeface="Gill Sans MT" panose="020B0502020104020203" pitchFamily="34" charset="0"/>
            </a:rPr>
            <a:t>BENEFICIARIES</a:t>
          </a:r>
        </a:p>
        <a:p>
          <a:pPr marL="447675" lvl="1" indent="-265113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+mj-lt"/>
            <a:buAutoNum type="arabicPeriod"/>
          </a:pPr>
          <a:r>
            <a:rPr lang="en-US" sz="1800" kern="1200" dirty="0">
              <a:solidFill>
                <a:schemeClr val="tx1"/>
              </a:solidFill>
              <a:latin typeface="Gill Sans MT" panose="020B0502020104020203" pitchFamily="34" charset="0"/>
            </a:rPr>
            <a:t>Increased number of trained women (government and communities); e.g. MPA, fisheries management, etc.</a:t>
          </a:r>
          <a:endParaRPr lang="en-GB" sz="1800" kern="1200" dirty="0">
            <a:solidFill>
              <a:schemeClr val="tx1"/>
            </a:solidFill>
            <a:latin typeface="Gill Sans MT" panose="020B0502020104020203" pitchFamily="34" charset="0"/>
          </a:endParaRPr>
        </a:p>
        <a:p>
          <a:pPr marL="447675" lvl="1" indent="-265113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+mj-lt"/>
            <a:buAutoNum type="arabicPeriod"/>
          </a:pPr>
          <a:r>
            <a:rPr lang="en-GB" sz="1800" kern="1200" dirty="0">
              <a:solidFill>
                <a:schemeClr val="tx1"/>
              </a:solidFill>
              <a:latin typeface="Gill Sans MT" panose="020B0502020104020203" pitchFamily="34" charset="0"/>
            </a:rPr>
            <a:t>In a position to influence national policies</a:t>
          </a:r>
          <a:endParaRPr lang="en-US" sz="1800" kern="1200" dirty="0">
            <a:solidFill>
              <a:schemeClr val="tx1"/>
            </a:solidFill>
            <a:latin typeface="Gill Sans MT" panose="020B0502020104020203" pitchFamily="34" charset="0"/>
          </a:endParaRPr>
        </a:p>
        <a:p>
          <a:pPr marL="447675" lvl="1" indent="-265113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+mj-lt"/>
            <a:buAutoNum type="arabicPeriod"/>
          </a:pPr>
          <a:r>
            <a:rPr lang="en-US" sz="1800" kern="1200" dirty="0">
              <a:solidFill>
                <a:schemeClr val="tx1"/>
              </a:solidFill>
              <a:latin typeface="Gill Sans MT" panose="020B0502020104020203" pitchFamily="34" charset="0"/>
            </a:rPr>
            <a:t>Improved (project) planning capability </a:t>
          </a:r>
        </a:p>
        <a:p>
          <a:pPr marL="447675" lvl="1" indent="-265113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+mj-lt"/>
            <a:buAutoNum type="arabicPeriod"/>
          </a:pPr>
          <a:r>
            <a:rPr lang="en-US" sz="1800" kern="1200" dirty="0">
              <a:solidFill>
                <a:schemeClr val="tx1"/>
              </a:solidFill>
              <a:latin typeface="Gill Sans MT" panose="020B0502020104020203" pitchFamily="34" charset="0"/>
            </a:rPr>
            <a:t>Increased motivation </a:t>
          </a:r>
        </a:p>
        <a:p>
          <a:pPr marL="447675" lvl="1" indent="-265113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+mj-lt"/>
            <a:buAutoNum type="arabicPeriod"/>
          </a:pPr>
          <a:r>
            <a:rPr lang="en-US" sz="1800" kern="1200" dirty="0">
              <a:solidFill>
                <a:schemeClr val="tx1"/>
              </a:solidFill>
              <a:latin typeface="Gill Sans MT" panose="020B0502020104020203" pitchFamily="34" charset="0"/>
            </a:rPr>
            <a:t>Better visibility of gender programs</a:t>
          </a:r>
        </a:p>
        <a:p>
          <a:pPr marL="447675" lvl="1" indent="-265113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+mj-lt"/>
            <a:buAutoNum type="arabicPeriod"/>
          </a:pPr>
          <a:r>
            <a:rPr lang="en-US" sz="1800" kern="1200" dirty="0">
              <a:solidFill>
                <a:schemeClr val="tx1"/>
              </a:solidFill>
              <a:latin typeface="Gill Sans MT" panose="020B0502020104020203" pitchFamily="34" charset="0"/>
            </a:rPr>
            <a:t>Improved knowledge and capability to seek / access to potential opportunities </a:t>
          </a:r>
        </a:p>
      </dsp:txBody>
      <dsp:txXfrm>
        <a:off x="1918841" y="2304362"/>
        <a:ext cx="6314525" cy="2975500"/>
      </dsp:txXfrm>
    </dsp:sp>
    <dsp:sp modelId="{4B585AD5-9AD2-4351-B6C9-6F1800779E70}">
      <dsp:nvSpPr>
        <dsp:cNvPr id="0" name=""/>
        <dsp:cNvSpPr/>
      </dsp:nvSpPr>
      <dsp:spPr>
        <a:xfrm>
          <a:off x="272167" y="3203277"/>
          <a:ext cx="1646673" cy="1554948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3000" b="-23000"/>
          </a:stretch>
        </a:blip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5E7DC80-934E-4AB3-8641-C9AEC0D34A05}">
      <dsp:nvSpPr>
        <dsp:cNvPr id="0" name=""/>
        <dsp:cNvSpPr/>
      </dsp:nvSpPr>
      <dsp:spPr>
        <a:xfrm>
          <a:off x="0" y="354516"/>
          <a:ext cx="8082643" cy="2419200"/>
        </a:xfrm>
        <a:prstGeom prst="rect">
          <a:avLst/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27303" tIns="499872" rIns="627303" bIns="142240" numCol="1" spcCol="1270" anchor="t" anchorCtr="0">
          <a:noAutofit/>
        </a:bodyPr>
        <a:lstStyle/>
        <a:p>
          <a:pPr marL="355600" lvl="1" indent="-355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+mj-lt"/>
            <a:buAutoNum type="arabicPeriod"/>
          </a:pPr>
          <a:r>
            <a:rPr lang="en-GB" sz="2000" kern="1200" dirty="0">
              <a:latin typeface="Gill Sans MT" panose="020B0502020104020203" pitchFamily="34" charset="0"/>
            </a:rPr>
            <a:t>Absence of gender policy, </a:t>
          </a:r>
        </a:p>
        <a:p>
          <a:pPr marL="355600" lvl="1" indent="-355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+mj-lt"/>
            <a:buAutoNum type="arabicPeriod"/>
          </a:pPr>
          <a:r>
            <a:rPr lang="en-US" sz="2000" kern="1200" dirty="0">
              <a:latin typeface="Gill Sans MT" panose="020B0502020104020203" pitchFamily="34" charset="0"/>
            </a:rPr>
            <a:t>Absence of in-house dedicated gender coordinator to ensure gender considerations in regional programs/plans</a:t>
          </a:r>
          <a:endParaRPr lang="en-GB" sz="2000" kern="1200" dirty="0">
            <a:latin typeface="Gill Sans MT" panose="020B0502020104020203" pitchFamily="34" charset="0"/>
          </a:endParaRPr>
        </a:p>
        <a:p>
          <a:pPr marL="355600" lvl="1" indent="-355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+mj-lt"/>
            <a:buAutoNum type="arabicPeriod"/>
          </a:pPr>
          <a:r>
            <a:rPr lang="en-GB" sz="2000" kern="1200" dirty="0">
              <a:latin typeface="Gill Sans MT" panose="020B0502020104020203" pitchFamily="34" charset="0"/>
            </a:rPr>
            <a:t>Partners (potential partners) continued support for WLF</a:t>
          </a:r>
        </a:p>
        <a:p>
          <a:pPr marL="355600" lvl="1" indent="-355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+mj-lt"/>
            <a:buAutoNum type="arabicPeriod"/>
          </a:pPr>
          <a:r>
            <a:rPr lang="en-GB" sz="2000" kern="1200" dirty="0">
              <a:latin typeface="Gill Sans MT" panose="020B0502020104020203" pitchFamily="34" charset="0"/>
            </a:rPr>
            <a:t>Support for </a:t>
          </a:r>
          <a:r>
            <a:rPr lang="en-US" sz="2000" kern="1200" dirty="0">
              <a:latin typeface="Gill Sans MT" panose="020B0502020104020203" pitchFamily="34" charset="0"/>
            </a:rPr>
            <a:t>programming &amp; budgeting</a:t>
          </a:r>
          <a:endParaRPr lang="en-GB" sz="2000" kern="1200" dirty="0">
            <a:latin typeface="Gill Sans MT" panose="020B0502020104020203" pitchFamily="34" charset="0"/>
          </a:endParaRPr>
        </a:p>
        <a:p>
          <a:pPr marL="355600" lvl="1" indent="-355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+mj-lt"/>
            <a:buAutoNum type="arabicPeriod"/>
          </a:pPr>
          <a:r>
            <a:rPr lang="en-GB" sz="2000" kern="1200" dirty="0">
              <a:latin typeface="Gill Sans MT" panose="020B0502020104020203" pitchFamily="34" charset="0"/>
            </a:rPr>
            <a:t>Limited visibility due to lack of communications plan</a:t>
          </a:r>
        </a:p>
      </dsp:txBody>
      <dsp:txXfrm>
        <a:off x="0" y="354516"/>
        <a:ext cx="8082643" cy="2419200"/>
      </dsp:txXfrm>
    </dsp:sp>
    <dsp:sp modelId="{89E44966-0C4D-4BA8-9AC7-4AC86E2E9363}">
      <dsp:nvSpPr>
        <dsp:cNvPr id="0" name=""/>
        <dsp:cNvSpPr/>
      </dsp:nvSpPr>
      <dsp:spPr>
        <a:xfrm>
          <a:off x="404132" y="276"/>
          <a:ext cx="5657850" cy="708480"/>
        </a:xfrm>
        <a:prstGeom prst="roundRect">
          <a:avLst/>
        </a:prstGeom>
        <a:solidFill>
          <a:schemeClr val="accent5">
            <a:lumMod val="60000"/>
            <a:lumOff val="4000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13853" tIns="0" rIns="213853" bIns="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+mj-lt"/>
            <a:buNone/>
          </a:pPr>
          <a:r>
            <a:rPr lang="en-GB" sz="2400" b="1" kern="1200" cap="all" spc="100" baseline="0" dirty="0" err="1">
              <a:solidFill>
                <a:srgbClr val="3366CC"/>
              </a:solidFill>
              <a:latin typeface="Gill Sans MT" panose="020B0502020104020203" pitchFamily="34" charset="0"/>
            </a:rPr>
            <a:t>Cti</a:t>
          </a:r>
          <a:r>
            <a:rPr lang="en-GB" sz="2400" b="1" kern="1200" cap="all" spc="100" baseline="0" dirty="0">
              <a:solidFill>
                <a:srgbClr val="3366CC"/>
              </a:solidFill>
              <a:latin typeface="Gill Sans MT" panose="020B0502020104020203" pitchFamily="34" charset="0"/>
            </a:rPr>
            <a:t> – CFF </a:t>
          </a:r>
          <a:r>
            <a:rPr lang="en-GB" sz="2400" b="1" kern="1200" cap="all" spc="100" baseline="0" dirty="0" err="1">
              <a:solidFill>
                <a:srgbClr val="3366CC"/>
              </a:solidFill>
              <a:latin typeface="Gill Sans MT" panose="020B0502020104020203" pitchFamily="34" charset="0"/>
            </a:rPr>
            <a:t>wlf</a:t>
          </a:r>
          <a:endParaRPr lang="en-GB" sz="2400" b="1" kern="1200" cap="all" spc="100" baseline="0" dirty="0">
            <a:solidFill>
              <a:srgbClr val="3366CC"/>
            </a:solidFill>
            <a:latin typeface="Gill Sans MT" panose="020B0502020104020203" pitchFamily="34" charset="0"/>
          </a:endParaRPr>
        </a:p>
      </dsp:txBody>
      <dsp:txXfrm>
        <a:off x="438717" y="34861"/>
        <a:ext cx="5588680" cy="639310"/>
      </dsp:txXfrm>
    </dsp:sp>
    <dsp:sp modelId="{7804AA4D-C708-4EAA-AA15-2C397AE6ECAA}">
      <dsp:nvSpPr>
        <dsp:cNvPr id="0" name=""/>
        <dsp:cNvSpPr/>
      </dsp:nvSpPr>
      <dsp:spPr>
        <a:xfrm>
          <a:off x="0" y="3257556"/>
          <a:ext cx="8082643" cy="2116800"/>
        </a:xfrm>
        <a:prstGeom prst="rect">
          <a:avLst/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27303" tIns="499872" rIns="627303" bIns="142240" numCol="1" spcCol="1270" anchor="t" anchorCtr="0">
          <a:noAutofit/>
        </a:bodyPr>
        <a:lstStyle/>
        <a:p>
          <a:pPr marL="355600" marR="0" lvl="0" indent="-35560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 typeface="+mj-lt"/>
            <a:buAutoNum type="arabicPeriod"/>
            <a:tabLst/>
            <a:defRPr/>
          </a:pPr>
          <a:r>
            <a:rPr lang="en-US" sz="2000" kern="1200" dirty="0">
              <a:latin typeface="Gill Sans MT" panose="020B0502020104020203" pitchFamily="34" charset="0"/>
            </a:rPr>
            <a:t>Support and buy-in from men is critical</a:t>
          </a:r>
        </a:p>
        <a:p>
          <a:pPr marL="355600" marR="0" lvl="0" indent="-35560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 typeface="+mj-lt"/>
            <a:buAutoNum type="arabicPeriod"/>
            <a:tabLst/>
            <a:defRPr/>
          </a:pPr>
          <a:r>
            <a:rPr lang="en-US" sz="2000" kern="1200" dirty="0">
              <a:latin typeface="Gill Sans MT" panose="020B0502020104020203" pitchFamily="34" charset="0"/>
            </a:rPr>
            <a:t>Sustainability – what’s next?</a:t>
          </a:r>
        </a:p>
        <a:p>
          <a:pPr marL="355600" marR="0" lvl="0" indent="-35560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 typeface="+mj-lt"/>
            <a:buAutoNum type="arabicPeriod"/>
            <a:tabLst/>
            <a:defRPr/>
          </a:pPr>
          <a:r>
            <a:rPr lang="en-US" sz="2000" kern="1200" dirty="0">
              <a:latin typeface="Gill Sans MT" panose="020B0502020104020203" pitchFamily="34" charset="0"/>
            </a:rPr>
            <a:t>Ongoing capacity building needed; more empowered/trained women needed</a:t>
          </a:r>
        </a:p>
        <a:p>
          <a:pPr marL="355600" marR="0" lvl="0" indent="-35560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 typeface="+mj-lt"/>
            <a:buAutoNum type="arabicPeriod"/>
            <a:tabLst/>
            <a:defRPr/>
          </a:pPr>
          <a:r>
            <a:rPr lang="en-US" sz="2000" kern="1200" dirty="0">
              <a:latin typeface="Gill Sans MT" panose="020B0502020104020203" pitchFamily="34" charset="0"/>
            </a:rPr>
            <a:t>Maintaining momentum</a:t>
          </a:r>
        </a:p>
      </dsp:txBody>
      <dsp:txXfrm>
        <a:off x="0" y="3257556"/>
        <a:ext cx="8082643" cy="2116800"/>
      </dsp:txXfrm>
    </dsp:sp>
    <dsp:sp modelId="{4F37FFC4-0C3C-4703-A411-768890F8656B}">
      <dsp:nvSpPr>
        <dsp:cNvPr id="0" name=""/>
        <dsp:cNvSpPr/>
      </dsp:nvSpPr>
      <dsp:spPr>
        <a:xfrm>
          <a:off x="404132" y="2903316"/>
          <a:ext cx="5657850" cy="708480"/>
        </a:xfrm>
        <a:prstGeom prst="roundRect">
          <a:avLst/>
        </a:prstGeom>
        <a:solidFill>
          <a:schemeClr val="accent5">
            <a:lumMod val="60000"/>
            <a:lumOff val="4000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13853" tIns="0" rIns="213853" bIns="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cap="all" spc="100" baseline="0" dirty="0">
              <a:solidFill>
                <a:srgbClr val="0070C0"/>
              </a:solidFill>
              <a:latin typeface="Gill Sans MT" panose="020B0502020104020203" pitchFamily="34" charset="0"/>
            </a:rPr>
            <a:t>Beneficiaries</a:t>
          </a:r>
        </a:p>
      </dsp:txBody>
      <dsp:txXfrm>
        <a:off x="438717" y="2937901"/>
        <a:ext cx="5588680" cy="63931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A993E78-4016-4897-9A69-59A5ECBBB2C5}" type="datetimeFigureOut">
              <a:rPr lang="en-US" smtClean="0"/>
              <a:t>17-Jun-20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3A14780-648E-4613-8612-B55AC4DAA2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15751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A14780-648E-4613-8612-B55AC4DAA2F0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367882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A14780-648E-4613-8612-B55AC4DAA2F0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59252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During the USAID Oceans and Fisheries Partnership implementation, CTI-CFF was a regional partner.</a:t>
            </a:r>
          </a:p>
          <a:p>
            <a:endParaRPr lang="en-US" dirty="0"/>
          </a:p>
          <a:p>
            <a:r>
              <a:rPr lang="en-US" dirty="0"/>
              <a:t>In </a:t>
            </a:r>
            <a:r>
              <a:rPr lang="en-US" dirty="0" err="1"/>
              <a:t>parti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A14780-648E-4613-8612-B55AC4DAA2F0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836409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A14780-648E-4613-8612-B55AC4DAA2F0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083448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A14780-648E-4613-8612-B55AC4DAA2F0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673974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A14780-648E-4613-8612-B55AC4DAA2F0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53027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A14780-648E-4613-8612-B55AC4DAA2F0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417885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A14780-648E-4613-8612-B55AC4DAA2F0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465893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A14780-648E-4613-8612-B55AC4DAA2F0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584478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A14780-648E-4613-8612-B55AC4DAA2F0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82228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4A558B-E4E9-A94A-B9C1-029E46A76ABA}" type="slidenum">
              <a:rPr lang="en-US" smtClean="0">
                <a:solidFill>
                  <a:prstClr val="black"/>
                </a:solidFill>
              </a:rPr>
              <a:pPr/>
              <a:t>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95713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A14780-648E-4613-8612-B55AC4DAA2F0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35845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1208088" y="685800"/>
            <a:ext cx="4576762" cy="343217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02" name="Shape 302"/>
          <p:cNvSpPr txBox="1">
            <a:spLocks noGrp="1"/>
          </p:cNvSpPr>
          <p:nvPr>
            <p:ph type="body" idx="1"/>
          </p:nvPr>
        </p:nvSpPr>
        <p:spPr>
          <a:xfrm>
            <a:off x="699248" y="4346367"/>
            <a:ext cx="5593975" cy="4117611"/>
          </a:xfrm>
          <a:prstGeom prst="rect">
            <a:avLst/>
          </a:prstGeom>
          <a:noFill/>
          <a:ln>
            <a:noFill/>
          </a:ln>
        </p:spPr>
        <p:txBody>
          <a:bodyPr lIns="92220" tIns="46098" rIns="92220" bIns="46098" anchor="t" anchorCtr="0">
            <a:noAutofit/>
          </a:bodyPr>
          <a:lstStyle/>
          <a:p>
            <a:pPr marL="0" indent="0">
              <a:spcBef>
                <a:spcPts val="0"/>
              </a:spcBef>
              <a:buSzPct val="25000"/>
              <a:buNone/>
            </a:pPr>
            <a:endParaRPr lang="en-US" dirty="0"/>
          </a:p>
        </p:txBody>
      </p:sp>
      <p:sp>
        <p:nvSpPr>
          <p:cNvPr id="303" name="Shape 303"/>
          <p:cNvSpPr txBox="1">
            <a:spLocks noGrp="1"/>
          </p:cNvSpPr>
          <p:nvPr>
            <p:ph type="sldNum" idx="12"/>
          </p:nvPr>
        </p:nvSpPr>
        <p:spPr>
          <a:xfrm>
            <a:off x="3960781" y="8691146"/>
            <a:ext cx="3030069" cy="457512"/>
          </a:xfrm>
          <a:prstGeom prst="rect">
            <a:avLst/>
          </a:prstGeom>
          <a:noFill/>
          <a:ln>
            <a:noFill/>
          </a:ln>
        </p:spPr>
        <p:txBody>
          <a:bodyPr lIns="92220" tIns="46098" rIns="92220" bIns="46098" anchor="b" anchorCtr="0">
            <a:noAutofit/>
          </a:bodyPr>
          <a:lstStyle/>
          <a:p>
            <a:pPr>
              <a:spcBef>
                <a:spcPts val="0"/>
              </a:spcBef>
              <a:buSzPct val="25000"/>
            </a:pPr>
            <a:fld id="{00000000-1234-1234-1234-123412341234}" type="slidenum">
              <a:rPr lang="en-US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>
                <a:spcBef>
                  <a:spcPts val="0"/>
                </a:spcBef>
                <a:buSzPct val="25000"/>
              </a:pPr>
              <a:t>4</a:t>
            </a:fld>
            <a:endParaRPr lang="en-US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5644523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A14780-648E-4613-8612-B55AC4DAA2F0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009933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A14780-648E-4613-8612-B55AC4DAA2F0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227508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5EE537-4E29-49A1-B6D9-FE5B13CB7171}" type="slidenum">
              <a:rPr lang="th-TH" smtClean="0"/>
              <a:pPr/>
              <a:t>7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77625680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A14780-648E-4613-8612-B55AC4DAA2F0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191194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A14780-648E-4613-8612-B55AC4DAA2F0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95628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 descr="Tag=AccentColor&#10;Flavor=Light&#10;Target=FillAndLine">
            <a:extLst>
              <a:ext uri="{FF2B5EF4-FFF2-40B4-BE49-F238E27FC236}">
                <a16:creationId xmlns:a16="http://schemas.microsoft.com/office/drawing/2014/main" id="{DA381740-063A-41A4-836D-85D14980EEF0}"/>
              </a:ext>
            </a:extLst>
          </p:cNvPr>
          <p:cNvSpPr/>
          <p:nvPr/>
        </p:nvSpPr>
        <p:spPr>
          <a:xfrm>
            <a:off x="838200" y="4736883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4EF9DF8-704A-44AE-8850-307DDACC938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41248" y="448056"/>
            <a:ext cx="10515600" cy="4069080"/>
          </a:xfrm>
        </p:spPr>
        <p:txBody>
          <a:bodyPr anchor="b">
            <a:noAutofit/>
          </a:bodyPr>
          <a:lstStyle>
            <a:lvl1pPr algn="l">
              <a:defRPr sz="9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CC72E09-06F3-48B9-9B95-DE15EC98017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41248" y="4983480"/>
            <a:ext cx="10515600" cy="1124712"/>
          </a:xfrm>
        </p:spPr>
        <p:txBody>
          <a:bodyPr>
            <a:normAutofit/>
          </a:bodyPr>
          <a:lstStyle>
            <a:lvl1pPr marL="0" indent="0" algn="l">
              <a:buNone/>
              <a:defRPr sz="2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1CD474-E5E1-4D01-97F6-0C9FC09332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17-Jun-20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36BBC7-EB9B-4B36-88E9-DBF65D270E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8786C7-DD8D-492F-9A9A-A7B3EBE27F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03472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ue/Gray 1 Content">
    <p:bg>
      <p:bgPr>
        <a:solidFill>
          <a:srgbClr val="CFCDC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600200"/>
            <a:ext cx="7772400" cy="45720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152400" y="6486311"/>
            <a:ext cx="2133600" cy="253916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l">
              <a:defRPr sz="1050" b="0" i="0">
                <a:solidFill>
                  <a:srgbClr val="6C6463"/>
                </a:solidFill>
                <a:latin typeface="Gill Sans MT"/>
                <a:cs typeface="Gill Sans MT"/>
              </a:defRPr>
            </a:lvl1pPr>
          </a:lstStyle>
          <a:p>
            <a:fld id="{414FB1AD-D69E-B741-965A-0BAE826C2FA6}" type="datetime1">
              <a:rPr lang="en-US" smtClean="0"/>
              <a:pPr/>
              <a:t>17-Jun-20</a:t>
            </a:fld>
            <a:endParaRPr lang="en-US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43200" y="6486310"/>
            <a:ext cx="3962400" cy="253916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>
            <a:lvl1pPr algn="ctr">
              <a:defRPr sz="1050" b="0" i="0">
                <a:solidFill>
                  <a:srgbClr val="6C6463"/>
                </a:solidFill>
                <a:latin typeface="Gill Sans MT"/>
                <a:cs typeface="Gill Sans MT"/>
              </a:defRPr>
            </a:lvl1pPr>
          </a:lstStyle>
          <a:p>
            <a:r>
              <a:rPr lang="en-US" dirty="0"/>
              <a:t>USAID OCEANS AND FISHERIES PARTNERSHIP</a:t>
            </a: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858000" y="6486311"/>
            <a:ext cx="2133600" cy="253916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r">
              <a:defRPr sz="1050" b="0" i="0">
                <a:solidFill>
                  <a:srgbClr val="6C6463"/>
                </a:solidFill>
                <a:latin typeface="Gill Sans MT"/>
                <a:cs typeface="Gill Sans MT"/>
              </a:defRPr>
            </a:lvl1pPr>
          </a:lstStyle>
          <a:p>
            <a:fld id="{42782948-4DBE-204D-AB9E-B65E067054A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686104" y="448271"/>
            <a:ext cx="7772400" cy="923330"/>
          </a:xfrm>
        </p:spPr>
        <p:txBody>
          <a:bodyPr anchor="b" anchorCtr="0">
            <a:spAutoFit/>
          </a:bodyPr>
          <a:lstStyle>
            <a:lvl1pPr>
              <a:defRPr>
                <a:solidFill>
                  <a:srgbClr val="0067B9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779368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000">
        <p:fade/>
      </p:transition>
    </mc:Choice>
    <mc:Fallback xmlns="">
      <p:transition spd="med" advClick="0" advTm="4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Red/Gray 2 Content">
    <p:bg>
      <p:bgPr>
        <a:solidFill>
          <a:srgbClr val="E7E7E5"/>
        </a:solidFill>
        <a:effectLst/>
      </p:bgPr>
    </p:bg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Shape 41"/>
          <p:cNvSpPr txBox="1">
            <a:spLocks noGrp="1"/>
          </p:cNvSpPr>
          <p:nvPr>
            <p:ph type="body" idx="1"/>
          </p:nvPr>
        </p:nvSpPr>
        <p:spPr>
          <a:xfrm>
            <a:off x="686104" y="1600200"/>
            <a:ext cx="3809695" cy="4572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230188" marR="0" lvl="0" indent="-103188" algn="l" rtl="0">
              <a:spcBef>
                <a:spcPts val="0"/>
              </a:spcBef>
              <a:spcAft>
                <a:spcPts val="1200"/>
              </a:spcAft>
              <a:buClr>
                <a:srgbClr val="6C6463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684213" marR="0" lvl="1" indent="-125412" algn="l" rtl="0">
              <a:spcBef>
                <a:spcPts val="0"/>
              </a:spcBef>
              <a:spcAft>
                <a:spcPts val="1200"/>
              </a:spcAft>
              <a:buClr>
                <a:srgbClr val="6C6463"/>
              </a:buClr>
              <a:buSzPct val="100000"/>
              <a:buFont typeface="Arial"/>
              <a:buChar char="–"/>
              <a:defRPr sz="18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914400" marR="0" lvl="2" indent="-139700" algn="l" rtl="0">
              <a:spcBef>
                <a:spcPts val="320"/>
              </a:spcBef>
              <a:buClr>
                <a:srgbClr val="6C6463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1146175" marR="0" lvl="3" indent="-142875" algn="l" rtl="0">
              <a:spcBef>
                <a:spcPts val="280"/>
              </a:spcBef>
              <a:buClr>
                <a:srgbClr val="6C6463"/>
              </a:buClr>
              <a:buSzPct val="100000"/>
              <a:buFont typeface="Arial"/>
              <a:buChar char="–"/>
              <a:defRPr sz="14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1255713" marR="0" lvl="4" indent="-138112" algn="l" rtl="0">
              <a:spcBef>
                <a:spcPts val="320"/>
              </a:spcBef>
              <a:buClr>
                <a:srgbClr val="6C6463"/>
              </a:buClr>
              <a:buSzPct val="100000"/>
              <a:buFont typeface="Arial"/>
              <a:buChar char="»"/>
              <a:defRPr sz="16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2514600" marR="0" lvl="5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2971800" marR="0" lvl="6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3429000" marR="0" lvl="7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3886200" marR="0" lvl="8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sp>
        <p:nvSpPr>
          <p:cNvPr id="42" name="Shape 42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3810303" cy="4572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230188" marR="0" lvl="0" indent="-103188" algn="l" rtl="0">
              <a:spcBef>
                <a:spcPts val="0"/>
              </a:spcBef>
              <a:spcAft>
                <a:spcPts val="1200"/>
              </a:spcAft>
              <a:buClr>
                <a:srgbClr val="6C6463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684213" marR="0" lvl="1" indent="-125412" algn="l" rtl="0">
              <a:spcBef>
                <a:spcPts val="0"/>
              </a:spcBef>
              <a:spcAft>
                <a:spcPts val="1200"/>
              </a:spcAft>
              <a:buClr>
                <a:srgbClr val="6C6463"/>
              </a:buClr>
              <a:buSzPct val="100000"/>
              <a:buFont typeface="Arial"/>
              <a:buChar char="–"/>
              <a:defRPr sz="18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914400" marR="0" lvl="2" indent="-139700" algn="l" rtl="0">
              <a:spcBef>
                <a:spcPts val="320"/>
              </a:spcBef>
              <a:buClr>
                <a:srgbClr val="6C6463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1146175" marR="0" lvl="3" indent="-142875" algn="l" rtl="0">
              <a:spcBef>
                <a:spcPts val="280"/>
              </a:spcBef>
              <a:buClr>
                <a:srgbClr val="6C6463"/>
              </a:buClr>
              <a:buSzPct val="100000"/>
              <a:buFont typeface="Arial"/>
              <a:buChar char="–"/>
              <a:defRPr sz="14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1255713" marR="0" lvl="4" indent="-138112" algn="l" rtl="0">
              <a:spcBef>
                <a:spcPts val="320"/>
              </a:spcBef>
              <a:buClr>
                <a:srgbClr val="6C6463"/>
              </a:buClr>
              <a:buSzPct val="100000"/>
              <a:buFont typeface="Arial"/>
              <a:buChar char="»"/>
              <a:defRPr sz="16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2514600" marR="0" lvl="5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2971800" marR="0" lvl="6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3429000" marR="0" lvl="7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3886200" marR="0" lvl="8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sp>
        <p:nvSpPr>
          <p:cNvPr id="43" name="Shape 43"/>
          <p:cNvSpPr txBox="1">
            <a:spLocks noGrp="1"/>
          </p:cNvSpPr>
          <p:nvPr>
            <p:ph type="dt" idx="10"/>
          </p:nvPr>
        </p:nvSpPr>
        <p:spPr>
          <a:xfrm>
            <a:off x="152400" y="6530078"/>
            <a:ext cx="2133599" cy="184666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600" b="0" i="0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sp>
        <p:nvSpPr>
          <p:cNvPr id="44" name="Shape 44"/>
          <p:cNvSpPr txBox="1">
            <a:spLocks noGrp="1"/>
          </p:cNvSpPr>
          <p:nvPr>
            <p:ph type="ftr" idx="11"/>
          </p:nvPr>
        </p:nvSpPr>
        <p:spPr>
          <a:xfrm>
            <a:off x="3124200" y="6530078"/>
            <a:ext cx="2895600" cy="184666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600" b="0" i="0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sp>
        <p:nvSpPr>
          <p:cNvPr id="45" name="Shape 45"/>
          <p:cNvSpPr txBox="1">
            <a:spLocks noGrp="1"/>
          </p:cNvSpPr>
          <p:nvPr>
            <p:ph type="sldNum" idx="12"/>
          </p:nvPr>
        </p:nvSpPr>
        <p:spPr>
          <a:xfrm>
            <a:off x="6858000" y="6530078"/>
            <a:ext cx="2133599" cy="18466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600" b="0" i="0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rPr>
              <a:t>‹#›</a:t>
            </a:fld>
            <a:endParaRPr lang="en-US" sz="600" b="0" i="0">
              <a:solidFill>
                <a:srgbClr val="6C6463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sp>
        <p:nvSpPr>
          <p:cNvPr id="46" name="Shape 46"/>
          <p:cNvSpPr txBox="1">
            <a:spLocks noGrp="1"/>
          </p:cNvSpPr>
          <p:nvPr>
            <p:ph type="title"/>
          </p:nvPr>
        </p:nvSpPr>
        <p:spPr>
          <a:xfrm>
            <a:off x="686104" y="457200"/>
            <a:ext cx="7772400" cy="914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buClr>
                <a:srgbClr val="BA0C2F"/>
              </a:buClr>
              <a:buFont typeface="Cabin"/>
              <a:buNone/>
              <a:defRPr sz="2800" b="0" i="0" u="none" strike="noStrike" cap="none">
                <a:solidFill>
                  <a:srgbClr val="BA0C2F"/>
                </a:solidFill>
                <a:latin typeface="Cabin"/>
                <a:ea typeface="Cabin"/>
                <a:cs typeface="Cabin"/>
                <a:sym typeface="Cabin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47" name="Shape 47"/>
          <p:cNvSpPr>
            <a:spLocks noGrp="1"/>
          </p:cNvSpPr>
          <p:nvPr>
            <p:ph type="pic" idx="3"/>
          </p:nvPr>
        </p:nvSpPr>
        <p:spPr>
          <a:xfrm>
            <a:off x="4648200" y="1600200"/>
            <a:ext cx="3810303" cy="464819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rgbClr val="6C6463"/>
              </a:buClr>
              <a:buFont typeface="Arial"/>
              <a:buNone/>
              <a:defRPr sz="12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684213" marR="0" lvl="1" indent="-112712" algn="l" rtl="0">
              <a:spcBef>
                <a:spcPts val="0"/>
              </a:spcBef>
              <a:spcAft>
                <a:spcPts val="1200"/>
              </a:spcAft>
              <a:buClr>
                <a:srgbClr val="635C5B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rgbClr val="635C5B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914400" marR="0" lvl="2" indent="-127000" algn="l" rtl="0">
              <a:spcBef>
                <a:spcPts val="360"/>
              </a:spcBef>
              <a:buClr>
                <a:srgbClr val="6C6463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1146175" marR="0" lvl="3" indent="-130175" algn="l" rtl="0">
              <a:spcBef>
                <a:spcPts val="320"/>
              </a:spcBef>
              <a:buClr>
                <a:srgbClr val="6C6463"/>
              </a:buClr>
              <a:buSzPct val="100000"/>
              <a:buFont typeface="Arial"/>
              <a:buChar char="–"/>
              <a:defRPr sz="16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1255713" marR="0" lvl="4" indent="-150812" algn="l" rtl="0">
              <a:spcBef>
                <a:spcPts val="280"/>
              </a:spcBef>
              <a:buClr>
                <a:srgbClr val="6C6463"/>
              </a:buClr>
              <a:buSzPct val="100000"/>
              <a:buFont typeface="Arial"/>
              <a:buChar char="»"/>
              <a:defRPr sz="14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861500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F72D13B-FFCB-4650-AD3C-CB50373525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0CA9470-DF15-46A1-BF0E-8A5367A4B0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3047CB-E94D-482F-BACA-681E96C0EC2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345051-2045-45DA-935E-2E3CA1A69ADC}" type="datetimeFigureOut">
              <a:rPr lang="en-US" smtClean="0"/>
              <a:t>17-Jun-20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FDA4B5-E797-42FC-8B7A-2294DF24A3D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8ED201-6D0E-422C-B4EC-566A3DC2980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27117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51" r:id="rId2"/>
    <p:sldLayoutId id="2147483752" r:id="rId3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5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eafdec-oceanspartnership.org/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7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12" Type="http://schemas.openxmlformats.org/officeDocument/2006/relationships/image" Target="../media/image26.png"/><Relationship Id="rId2" Type="http://schemas.openxmlformats.org/officeDocument/2006/relationships/notesSlide" Target="../notesSlides/notesSlide12.xml"/><Relationship Id="rId16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11" Type="http://schemas.openxmlformats.org/officeDocument/2006/relationships/image" Target="../media/image25.png"/><Relationship Id="rId5" Type="http://schemas.openxmlformats.org/officeDocument/2006/relationships/image" Target="../media/image19.png"/><Relationship Id="rId15" Type="http://schemas.openxmlformats.org/officeDocument/2006/relationships/image" Target="../media/image29.png"/><Relationship Id="rId10" Type="http://schemas.openxmlformats.org/officeDocument/2006/relationships/image" Target="../media/image24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Relationship Id="rId1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microsoft.com/office/2007/relationships/hdphoto" Target="../media/hdphoto2.wdp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93245F62-CCC4-49E4-B95B-EA6C1E7905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63ED1F8-A0FB-4C08-9850-DFEEF9EE15B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3455" y="2301868"/>
            <a:ext cx="8182230" cy="2596916"/>
          </a:xfrm>
        </p:spPr>
        <p:txBody>
          <a:bodyPr anchor="b">
            <a:normAutofit fontScale="90000"/>
          </a:bodyPr>
          <a:lstStyle/>
          <a:p>
            <a:pPr algn="ctr">
              <a:lnSpc>
                <a:spcPct val="90000"/>
              </a:lnSpc>
            </a:pPr>
            <a:r>
              <a:rPr lang="en-US" sz="5400" dirty="0">
                <a:latin typeface="Calibri" panose="020F0502020204030204" pitchFamily="34" charset="0"/>
                <a:cs typeface="Calibri" panose="020F0502020204030204" pitchFamily="34" charset="0"/>
              </a:rPr>
              <a:t>Women and Marine Conservation in Coral Triangle: Progress, Challenges and Future Directions</a:t>
            </a:r>
          </a:p>
        </p:txBody>
      </p:sp>
      <p:sp>
        <p:nvSpPr>
          <p:cNvPr id="11" name="Rectangle 6">
            <a:extLst>
              <a:ext uri="{FF2B5EF4-FFF2-40B4-BE49-F238E27FC236}">
                <a16:creationId xmlns:a16="http://schemas.microsoft.com/office/drawing/2014/main" id="{E6C0DD6B-6AA3-448F-9B99-8386295BC1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857500" y="5509052"/>
            <a:ext cx="3429000" cy="27432"/>
          </a:xfrm>
          <a:custGeom>
            <a:avLst/>
            <a:gdLst>
              <a:gd name="connsiteX0" fmla="*/ 0 w 4572000"/>
              <a:gd name="connsiteY0" fmla="*/ 0 h 27432"/>
              <a:gd name="connsiteX1" fmla="*/ 607423 w 4572000"/>
              <a:gd name="connsiteY1" fmla="*/ 0 h 27432"/>
              <a:gd name="connsiteX2" fmla="*/ 1123406 w 4572000"/>
              <a:gd name="connsiteY2" fmla="*/ 0 h 27432"/>
              <a:gd name="connsiteX3" fmla="*/ 1685109 w 4572000"/>
              <a:gd name="connsiteY3" fmla="*/ 0 h 27432"/>
              <a:gd name="connsiteX4" fmla="*/ 2383971 w 4572000"/>
              <a:gd name="connsiteY4" fmla="*/ 0 h 27432"/>
              <a:gd name="connsiteX5" fmla="*/ 2991394 w 4572000"/>
              <a:gd name="connsiteY5" fmla="*/ 0 h 27432"/>
              <a:gd name="connsiteX6" fmla="*/ 3553097 w 4572000"/>
              <a:gd name="connsiteY6" fmla="*/ 0 h 27432"/>
              <a:gd name="connsiteX7" fmla="*/ 4572000 w 4572000"/>
              <a:gd name="connsiteY7" fmla="*/ 0 h 27432"/>
              <a:gd name="connsiteX8" fmla="*/ 4572000 w 4572000"/>
              <a:gd name="connsiteY8" fmla="*/ 27432 h 27432"/>
              <a:gd name="connsiteX9" fmla="*/ 3918857 w 4572000"/>
              <a:gd name="connsiteY9" fmla="*/ 27432 h 27432"/>
              <a:gd name="connsiteX10" fmla="*/ 3357154 w 4572000"/>
              <a:gd name="connsiteY10" fmla="*/ 27432 h 27432"/>
              <a:gd name="connsiteX11" fmla="*/ 2612571 w 4572000"/>
              <a:gd name="connsiteY11" fmla="*/ 27432 h 27432"/>
              <a:gd name="connsiteX12" fmla="*/ 2005149 w 4572000"/>
              <a:gd name="connsiteY12" fmla="*/ 27432 h 27432"/>
              <a:gd name="connsiteX13" fmla="*/ 1489166 w 4572000"/>
              <a:gd name="connsiteY13" fmla="*/ 27432 h 27432"/>
              <a:gd name="connsiteX14" fmla="*/ 790303 w 4572000"/>
              <a:gd name="connsiteY14" fmla="*/ 27432 h 27432"/>
              <a:gd name="connsiteX15" fmla="*/ 0 w 4572000"/>
              <a:gd name="connsiteY15" fmla="*/ 27432 h 27432"/>
              <a:gd name="connsiteX16" fmla="*/ 0 w 4572000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572000" h="27432" fill="none" extrusionOk="0">
                <a:moveTo>
                  <a:pt x="0" y="0"/>
                </a:moveTo>
                <a:cubicBezTo>
                  <a:pt x="150397" y="-23421"/>
                  <a:pt x="474161" y="9174"/>
                  <a:pt x="607423" y="0"/>
                </a:cubicBezTo>
                <a:cubicBezTo>
                  <a:pt x="740685" y="-9174"/>
                  <a:pt x="868821" y="-4258"/>
                  <a:pt x="1123406" y="0"/>
                </a:cubicBezTo>
                <a:cubicBezTo>
                  <a:pt x="1377991" y="4258"/>
                  <a:pt x="1567664" y="-12410"/>
                  <a:pt x="1685109" y="0"/>
                </a:cubicBezTo>
                <a:cubicBezTo>
                  <a:pt x="1802554" y="12410"/>
                  <a:pt x="2193086" y="-14353"/>
                  <a:pt x="2383971" y="0"/>
                </a:cubicBezTo>
                <a:cubicBezTo>
                  <a:pt x="2574856" y="14353"/>
                  <a:pt x="2697477" y="-26142"/>
                  <a:pt x="2991394" y="0"/>
                </a:cubicBezTo>
                <a:cubicBezTo>
                  <a:pt x="3285311" y="26142"/>
                  <a:pt x="3423667" y="26544"/>
                  <a:pt x="3553097" y="0"/>
                </a:cubicBezTo>
                <a:cubicBezTo>
                  <a:pt x="3682527" y="-26544"/>
                  <a:pt x="4344147" y="50350"/>
                  <a:pt x="4572000" y="0"/>
                </a:cubicBezTo>
                <a:cubicBezTo>
                  <a:pt x="4571027" y="8304"/>
                  <a:pt x="4571522" y="21512"/>
                  <a:pt x="4572000" y="27432"/>
                </a:cubicBezTo>
                <a:cubicBezTo>
                  <a:pt x="4438349" y="5490"/>
                  <a:pt x="4090129" y="31231"/>
                  <a:pt x="3918857" y="27432"/>
                </a:cubicBezTo>
                <a:cubicBezTo>
                  <a:pt x="3747585" y="23633"/>
                  <a:pt x="3498826" y="6883"/>
                  <a:pt x="3357154" y="27432"/>
                </a:cubicBezTo>
                <a:cubicBezTo>
                  <a:pt x="3215482" y="47981"/>
                  <a:pt x="2784289" y="56849"/>
                  <a:pt x="2612571" y="27432"/>
                </a:cubicBezTo>
                <a:cubicBezTo>
                  <a:pt x="2440853" y="-1985"/>
                  <a:pt x="2261292" y="25951"/>
                  <a:pt x="2005149" y="27432"/>
                </a:cubicBezTo>
                <a:cubicBezTo>
                  <a:pt x="1749006" y="28913"/>
                  <a:pt x="1700078" y="34342"/>
                  <a:pt x="1489166" y="27432"/>
                </a:cubicBezTo>
                <a:cubicBezTo>
                  <a:pt x="1278254" y="20522"/>
                  <a:pt x="1077188" y="56916"/>
                  <a:pt x="790303" y="27432"/>
                </a:cubicBezTo>
                <a:cubicBezTo>
                  <a:pt x="503418" y="-2052"/>
                  <a:pt x="359168" y="57044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572000" h="27432" stroke="0" extrusionOk="0">
                <a:moveTo>
                  <a:pt x="0" y="0"/>
                </a:moveTo>
                <a:cubicBezTo>
                  <a:pt x="155698" y="6780"/>
                  <a:pt x="465972" y="13197"/>
                  <a:pt x="607423" y="0"/>
                </a:cubicBezTo>
                <a:cubicBezTo>
                  <a:pt x="748874" y="-13197"/>
                  <a:pt x="1014133" y="22994"/>
                  <a:pt x="1123406" y="0"/>
                </a:cubicBezTo>
                <a:cubicBezTo>
                  <a:pt x="1232679" y="-22994"/>
                  <a:pt x="1639431" y="-2997"/>
                  <a:pt x="1867989" y="0"/>
                </a:cubicBezTo>
                <a:cubicBezTo>
                  <a:pt x="2096547" y="2997"/>
                  <a:pt x="2265668" y="29557"/>
                  <a:pt x="2475411" y="0"/>
                </a:cubicBezTo>
                <a:cubicBezTo>
                  <a:pt x="2685154" y="-29557"/>
                  <a:pt x="2951491" y="73"/>
                  <a:pt x="3082834" y="0"/>
                </a:cubicBezTo>
                <a:cubicBezTo>
                  <a:pt x="3214177" y="-73"/>
                  <a:pt x="3641000" y="-33478"/>
                  <a:pt x="3827417" y="0"/>
                </a:cubicBezTo>
                <a:cubicBezTo>
                  <a:pt x="4013834" y="33478"/>
                  <a:pt x="4345917" y="14255"/>
                  <a:pt x="4572000" y="0"/>
                </a:cubicBezTo>
                <a:cubicBezTo>
                  <a:pt x="4572485" y="9333"/>
                  <a:pt x="4573278" y="19699"/>
                  <a:pt x="4572000" y="27432"/>
                </a:cubicBezTo>
                <a:cubicBezTo>
                  <a:pt x="4318030" y="43025"/>
                  <a:pt x="4161104" y="34314"/>
                  <a:pt x="4010297" y="27432"/>
                </a:cubicBezTo>
                <a:cubicBezTo>
                  <a:pt x="3859490" y="20550"/>
                  <a:pt x="3592529" y="6613"/>
                  <a:pt x="3357154" y="27432"/>
                </a:cubicBezTo>
                <a:cubicBezTo>
                  <a:pt x="3121779" y="48251"/>
                  <a:pt x="2884285" y="3780"/>
                  <a:pt x="2704011" y="27432"/>
                </a:cubicBezTo>
                <a:cubicBezTo>
                  <a:pt x="2523737" y="51084"/>
                  <a:pt x="2295944" y="32081"/>
                  <a:pt x="2096589" y="27432"/>
                </a:cubicBezTo>
                <a:cubicBezTo>
                  <a:pt x="1897234" y="22783"/>
                  <a:pt x="1623782" y="52518"/>
                  <a:pt x="1352006" y="27432"/>
                </a:cubicBezTo>
                <a:cubicBezTo>
                  <a:pt x="1080230" y="2346"/>
                  <a:pt x="869959" y="12864"/>
                  <a:pt x="607423" y="27432"/>
                </a:cubicBezTo>
                <a:cubicBezTo>
                  <a:pt x="344887" y="42000"/>
                  <a:pt x="188100" y="40051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rgbClr val="FFA844"/>
          </a:solidFill>
          <a:ln w="38100" cap="rnd">
            <a:solidFill>
              <a:srgbClr val="FFA844"/>
            </a:solidFill>
            <a:round/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Date Placeholder 26">
            <a:extLst>
              <a:ext uri="{FF2B5EF4-FFF2-40B4-BE49-F238E27FC236}">
                <a16:creationId xmlns:a16="http://schemas.microsoft.com/office/drawing/2014/main" id="{F28B82B1-E269-4325-A665-6CFE5DEE5D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5" name="Footer Placeholder 27">
            <a:extLst>
              <a:ext uri="{FF2B5EF4-FFF2-40B4-BE49-F238E27FC236}">
                <a16:creationId xmlns:a16="http://schemas.microsoft.com/office/drawing/2014/main" id="{7C700527-76FD-4DF4-A597-6F5E089CA0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7" name="Slide Number Placeholder 28">
            <a:extLst>
              <a:ext uri="{FF2B5EF4-FFF2-40B4-BE49-F238E27FC236}">
                <a16:creationId xmlns:a16="http://schemas.microsoft.com/office/drawing/2014/main" id="{B5EA49A9-01EB-4D60-A392-7DC9B625D6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4" name="Picture 3" descr="A picture containing screenshot&#10;&#10;Description automatically generated">
            <a:extLst>
              <a:ext uri="{FF2B5EF4-FFF2-40B4-BE49-F238E27FC236}">
                <a16:creationId xmlns:a16="http://schemas.microsoft.com/office/drawing/2014/main" id="{99B5EFEE-A6A0-4029-8FB7-A57DF81358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66" y="31175"/>
            <a:ext cx="9137806" cy="130213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4CB299C-561C-4D4D-89C3-3419965102B1}"/>
              </a:ext>
            </a:extLst>
          </p:cNvPr>
          <p:cNvSpPr txBox="1"/>
          <p:nvPr/>
        </p:nvSpPr>
        <p:spPr>
          <a:xfrm>
            <a:off x="134911" y="5658633"/>
            <a:ext cx="888916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Arlene Nietes Satapornvanit</a:t>
            </a:r>
          </a:p>
          <a:p>
            <a:pPr algn="ctr"/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Gender in Aquaculture and Fisheries Section, Asian Fisheries Society</a:t>
            </a:r>
          </a:p>
        </p:txBody>
      </p:sp>
      <p:pic>
        <p:nvPicPr>
          <p:cNvPr id="10" name="Picture 9" descr="A person sitting next to a body of water&#10;&#10;Description automatically generated">
            <a:extLst>
              <a:ext uri="{FF2B5EF4-FFF2-40B4-BE49-F238E27FC236}">
                <a16:creationId xmlns:a16="http://schemas.microsoft.com/office/drawing/2014/main" id="{8875C0F7-D0F4-4EEB-BE56-A02E4559619D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4" y="762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046241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F51D17-ACDE-4567-8E13-3DD09811F2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74949"/>
            <a:ext cx="9144000" cy="1446550"/>
          </a:xfrm>
        </p:spPr>
        <p:txBody>
          <a:bodyPr/>
          <a:lstStyle/>
          <a:p>
            <a:pPr algn="ctr"/>
            <a:r>
              <a:rPr lang="en-US" sz="4400" dirty="0">
                <a:latin typeface="Calibri" panose="020F0502020204030204" pitchFamily="34" charset="0"/>
                <a:cs typeface="Calibri" panose="020F0502020204030204" pitchFamily="34" charset="0"/>
              </a:rPr>
              <a:t>Progress – </a:t>
            </a:r>
            <a:br>
              <a:rPr lang="en-US" sz="44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4400" dirty="0">
                <a:latin typeface="Calibri" panose="020F0502020204030204" pitchFamily="34" charset="0"/>
                <a:cs typeface="Calibri" panose="020F0502020204030204" pitchFamily="34" charset="0"/>
              </a:rPr>
              <a:t>what has been done so far?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A7218EA-CD20-4281-97F5-F49362F239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BF86E6C0-81FD-45E7-A804-1FA9ED31AADD}"/>
              </a:ext>
            </a:extLst>
          </p:cNvPr>
          <p:cNvCxnSpPr>
            <a:cxnSpLocks/>
          </p:cNvCxnSpPr>
          <p:nvPr/>
        </p:nvCxnSpPr>
        <p:spPr>
          <a:xfrm>
            <a:off x="606040" y="1261105"/>
            <a:ext cx="7086600" cy="0"/>
          </a:xfrm>
          <a:prstGeom prst="line">
            <a:avLst/>
          </a:prstGeom>
          <a:ln w="38100">
            <a:solidFill>
              <a:srgbClr val="0033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68E3BA80-046E-469C-960F-C3D3A3720640}"/>
              </a:ext>
            </a:extLst>
          </p:cNvPr>
          <p:cNvGraphicFramePr/>
          <p:nvPr/>
        </p:nvGraphicFramePr>
        <p:xfrm>
          <a:off x="455316" y="1371601"/>
          <a:ext cx="8233367" cy="54700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C47F8AE8-702A-4A99-9B75-C67631554B6D}"/>
              </a:ext>
            </a:extLst>
          </p:cNvPr>
          <p:cNvSpPr txBox="1"/>
          <p:nvPr/>
        </p:nvSpPr>
        <p:spPr>
          <a:xfrm>
            <a:off x="1579913" y="6601726"/>
            <a:ext cx="523572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latin typeface="Gill Sans MT" panose="020B0502020104020203" pitchFamily="34" charset="0"/>
              </a:rPr>
              <a:t>Source: J. M. Saad, 2020. Regional Workshop on Gender Integration in Fisheries. USAID Oceans.</a:t>
            </a:r>
          </a:p>
        </p:txBody>
      </p:sp>
    </p:spTree>
    <p:extLst>
      <p:ext uri="{BB962C8B-B14F-4D97-AF65-F5344CB8AC3E}">
        <p14:creationId xmlns:p14="http://schemas.microsoft.com/office/powerpoint/2010/main" val="15505732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/>
    </mc:Choice>
    <mc:Fallback>
      <p:transition advClick="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F51D17-ACDE-4567-8E13-3DD09811F2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427" y="-74949"/>
            <a:ext cx="9001897" cy="1446550"/>
          </a:xfrm>
        </p:spPr>
        <p:txBody>
          <a:bodyPr/>
          <a:lstStyle/>
          <a:p>
            <a:pPr algn="ctr"/>
            <a:r>
              <a:rPr lang="en-US" sz="4400" dirty="0">
                <a:latin typeface="Calibri" panose="020F0502020204030204" pitchFamily="34" charset="0"/>
                <a:cs typeface="Calibri" panose="020F0502020204030204" pitchFamily="34" charset="0"/>
              </a:rPr>
              <a:t>Progress – </a:t>
            </a:r>
            <a:br>
              <a:rPr lang="en-US" sz="44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4400" dirty="0">
                <a:latin typeface="Calibri" panose="020F0502020204030204" pitchFamily="34" charset="0"/>
                <a:cs typeface="Calibri" panose="020F0502020204030204" pitchFamily="34" charset="0"/>
              </a:rPr>
              <a:t>what has been done so far?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A7218EA-CD20-4281-97F5-F49362F239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600199"/>
            <a:ext cx="7772400" cy="5058051"/>
          </a:xfrm>
        </p:spPr>
        <p:txBody>
          <a:bodyPr>
            <a:normAutofit fontScale="47500" lnSpcReduction="20000"/>
          </a:bodyPr>
          <a:lstStyle/>
          <a:p>
            <a:r>
              <a:rPr lang="en-US" sz="5100" dirty="0">
                <a:latin typeface="Gill Sans MT" panose="020B0502020104020203" pitchFamily="34" charset="0"/>
              </a:rPr>
              <a:t>2019:  </a:t>
            </a:r>
            <a:r>
              <a:rPr lang="en-US" sz="5100" dirty="0">
                <a:solidFill>
                  <a:srgbClr val="7030A0"/>
                </a:solidFill>
                <a:latin typeface="Gill Sans MT" panose="020B0502020104020203" pitchFamily="34" charset="0"/>
              </a:rPr>
              <a:t>Baseline Matrix and </a:t>
            </a:r>
            <a:r>
              <a:rPr lang="en-US" sz="5100" dirty="0" err="1">
                <a:solidFill>
                  <a:srgbClr val="7030A0"/>
                </a:solidFill>
                <a:latin typeface="Gill Sans MT" panose="020B0502020104020203" pitchFamily="34" charset="0"/>
              </a:rPr>
              <a:t>Stocktake</a:t>
            </a:r>
            <a:r>
              <a:rPr lang="en-US" sz="5100" dirty="0">
                <a:solidFill>
                  <a:srgbClr val="7030A0"/>
                </a:solidFill>
                <a:latin typeface="Gill Sans MT" panose="020B0502020104020203" pitchFamily="34" charset="0"/>
              </a:rPr>
              <a:t> on Gender-Related Policies and Legal Framework</a:t>
            </a:r>
            <a:r>
              <a:rPr lang="en-US" sz="5100" dirty="0">
                <a:latin typeface="Gill Sans MT" panose="020B0502020104020203" pitchFamily="34" charset="0"/>
              </a:rPr>
              <a:t> in the Coral Triangle</a:t>
            </a:r>
            <a:r>
              <a:rPr lang="en-US" sz="5100" baseline="30000" dirty="0">
                <a:latin typeface="Gill Sans MT" panose="020B0502020104020203" pitchFamily="34" charset="0"/>
              </a:rPr>
              <a:t> </a:t>
            </a:r>
            <a:r>
              <a:rPr lang="en-US" sz="5100" dirty="0">
                <a:latin typeface="Gill Sans MT" panose="020B0502020104020203" pitchFamily="34" charset="0"/>
              </a:rPr>
              <a:t> </a:t>
            </a:r>
          </a:p>
          <a:p>
            <a:pPr lvl="1"/>
            <a:r>
              <a:rPr lang="en-US" sz="5100" dirty="0">
                <a:latin typeface="Gill Sans MT" panose="020B0502020104020203" pitchFamily="34" charset="0"/>
              </a:rPr>
              <a:t>gender-related policies and legal frameworks from the CT6 countries </a:t>
            </a:r>
          </a:p>
          <a:p>
            <a:pPr lvl="1"/>
            <a:r>
              <a:rPr lang="en-US" sz="5100" dirty="0">
                <a:latin typeface="Gill Sans MT" panose="020B0502020104020203" pitchFamily="34" charset="0"/>
              </a:rPr>
              <a:t>identified implementation challenges and gaps from a gender perspective. </a:t>
            </a:r>
          </a:p>
          <a:p>
            <a:pPr lvl="1"/>
            <a:r>
              <a:rPr lang="en-US" sz="5100" dirty="0">
                <a:latin typeface="Gill Sans MT" panose="020B0502020104020203" pitchFamily="34" charset="0"/>
              </a:rPr>
              <a:t>outlined relevant gender-related policies for various CTI-CFF partners and other relevant stakeholders.</a:t>
            </a:r>
          </a:p>
          <a:p>
            <a:r>
              <a:rPr lang="en-US" sz="5100" dirty="0">
                <a:latin typeface="Gill Sans MT" panose="020B0502020104020203" pitchFamily="34" charset="0"/>
              </a:rPr>
              <a:t>Reviewed by CT6 and partners </a:t>
            </a:r>
          </a:p>
          <a:p>
            <a:r>
              <a:rPr lang="en-US" sz="5100" dirty="0">
                <a:latin typeface="Gill Sans MT" panose="020B0502020104020203" pitchFamily="34" charset="0"/>
              </a:rPr>
              <a:t>Reference for the development of a CTI-CFF Gender Equality and Social Inclusion (GESI) Policy (2020). </a:t>
            </a:r>
          </a:p>
          <a:p>
            <a:r>
              <a:rPr lang="en-US" sz="5100" dirty="0">
                <a:latin typeface="Gill Sans MT" panose="020B0502020104020203" pitchFamily="34" charset="0"/>
              </a:rPr>
              <a:t>Supported by TNC</a:t>
            </a:r>
            <a:endParaRPr lang="en-US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BF86E6C0-81FD-45E7-A804-1FA9ED31AADD}"/>
              </a:ext>
            </a:extLst>
          </p:cNvPr>
          <p:cNvCxnSpPr>
            <a:cxnSpLocks/>
          </p:cNvCxnSpPr>
          <p:nvPr/>
        </p:nvCxnSpPr>
        <p:spPr>
          <a:xfrm>
            <a:off x="606040" y="1261105"/>
            <a:ext cx="7086600" cy="0"/>
          </a:xfrm>
          <a:prstGeom prst="line">
            <a:avLst/>
          </a:prstGeom>
          <a:ln w="38100">
            <a:solidFill>
              <a:srgbClr val="0033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107529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/>
    </mc:Choice>
    <mc:Fallback>
      <p:transition advClick="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F51D17-ACDE-4567-8E13-3DD09811F2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6104" y="-74949"/>
            <a:ext cx="7772400" cy="1446550"/>
          </a:xfrm>
        </p:spPr>
        <p:txBody>
          <a:bodyPr/>
          <a:lstStyle/>
          <a:p>
            <a:pPr algn="ctr"/>
            <a:r>
              <a:rPr lang="en-US" sz="4400" dirty="0">
                <a:latin typeface="Calibri" panose="020F0502020204030204" pitchFamily="34" charset="0"/>
                <a:cs typeface="Calibri" panose="020F0502020204030204" pitchFamily="34" charset="0"/>
              </a:rPr>
              <a:t>Progress – </a:t>
            </a:r>
            <a:br>
              <a:rPr lang="en-US" sz="44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4400" dirty="0">
                <a:latin typeface="Calibri" panose="020F0502020204030204" pitchFamily="34" charset="0"/>
                <a:cs typeface="Calibri" panose="020F0502020204030204" pitchFamily="34" charset="0"/>
              </a:rPr>
              <a:t>what has been done so far?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A7218EA-CD20-4281-97F5-F49362F239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600199"/>
            <a:ext cx="7772400" cy="5058051"/>
          </a:xfrm>
        </p:spPr>
        <p:txBody>
          <a:bodyPr>
            <a:normAutofit lnSpcReduction="10000"/>
          </a:bodyPr>
          <a:lstStyle/>
          <a:p>
            <a:r>
              <a:rPr lang="en-US" sz="2800" dirty="0">
                <a:latin typeface="Gill Sans MT" panose="020B0502020104020203" pitchFamily="34" charset="0"/>
              </a:rPr>
              <a:t>With the </a:t>
            </a:r>
            <a:r>
              <a:rPr lang="en-US" sz="2800" dirty="0">
                <a:solidFill>
                  <a:srgbClr val="7030A0"/>
                </a:solidFill>
                <a:latin typeface="Gill Sans MT" panose="020B0502020104020203" pitchFamily="34" charset="0"/>
              </a:rPr>
              <a:t>USAID Oceans and Fisheries Partnership </a:t>
            </a:r>
            <a:r>
              <a:rPr lang="en-US" sz="2800" dirty="0">
                <a:latin typeface="Gill Sans MT" panose="020B0502020104020203" pitchFamily="34" charset="0"/>
              </a:rPr>
              <a:t>(2015 -2020): </a:t>
            </a:r>
          </a:p>
          <a:p>
            <a:r>
              <a:rPr lang="en-US" sz="2800" dirty="0">
                <a:latin typeface="Gill Sans MT" panose="020B0502020104020203" pitchFamily="34" charset="0"/>
              </a:rPr>
              <a:t>CTI-CFF was a regional partner</a:t>
            </a:r>
          </a:p>
          <a:p>
            <a:r>
              <a:rPr lang="en-US" sz="2800" dirty="0">
                <a:latin typeface="Gill Sans MT" panose="020B0502020104020203" pitchFamily="34" charset="0"/>
              </a:rPr>
              <a:t>USAID Oceans supported the Women Leaders’ Forum </a:t>
            </a:r>
          </a:p>
          <a:p>
            <a:r>
              <a:rPr lang="en-US" sz="2800" dirty="0">
                <a:solidFill>
                  <a:srgbClr val="7030A0"/>
                </a:solidFill>
                <a:latin typeface="Gill Sans MT" panose="020B0502020104020203" pitchFamily="34" charset="0"/>
              </a:rPr>
              <a:t>Capacity Building and Resources: </a:t>
            </a:r>
          </a:p>
          <a:p>
            <a:pPr lvl="1"/>
            <a:r>
              <a:rPr lang="en-US" sz="2400" dirty="0">
                <a:latin typeface="Gill Sans MT" panose="020B0502020104020203" pitchFamily="34" charset="0"/>
              </a:rPr>
              <a:t>Gender Analysis and Research</a:t>
            </a:r>
          </a:p>
          <a:p>
            <a:pPr lvl="1"/>
            <a:r>
              <a:rPr lang="en-US" sz="2400" dirty="0">
                <a:latin typeface="Gill Sans MT" panose="020B0502020104020203" pitchFamily="34" charset="0"/>
              </a:rPr>
              <a:t>Gender Integration in the Fisheries Workplace</a:t>
            </a:r>
          </a:p>
          <a:p>
            <a:pPr lvl="1"/>
            <a:r>
              <a:rPr lang="en-US" sz="2400" dirty="0">
                <a:latin typeface="Gill Sans MT" panose="020B0502020104020203" pitchFamily="34" charset="0"/>
              </a:rPr>
              <a:t>Gender videos </a:t>
            </a:r>
          </a:p>
          <a:p>
            <a:r>
              <a:rPr lang="en-US" sz="2800" dirty="0">
                <a:latin typeface="Gill Sans MT" panose="020B0502020104020203" pitchFamily="34" charset="0"/>
              </a:rPr>
              <a:t>Website: </a:t>
            </a:r>
            <a:r>
              <a:rPr lang="en-US" sz="2800" dirty="0">
                <a:latin typeface="Gill Sans MT" panose="020B0502020104020203" pitchFamily="34" charset="0"/>
                <a:hlinkClick r:id="rId3"/>
              </a:rPr>
              <a:t>www.seafdec-oceanspartnership.org</a:t>
            </a:r>
            <a:r>
              <a:rPr lang="en-US" sz="2800" dirty="0">
                <a:latin typeface="Gill Sans MT" panose="020B0502020104020203" pitchFamily="34" charset="0"/>
              </a:rPr>
              <a:t> 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BF86E6C0-81FD-45E7-A804-1FA9ED31AADD}"/>
              </a:ext>
            </a:extLst>
          </p:cNvPr>
          <p:cNvCxnSpPr>
            <a:cxnSpLocks/>
          </p:cNvCxnSpPr>
          <p:nvPr/>
        </p:nvCxnSpPr>
        <p:spPr>
          <a:xfrm>
            <a:off x="606040" y="1261105"/>
            <a:ext cx="7086600" cy="0"/>
          </a:xfrm>
          <a:prstGeom prst="line">
            <a:avLst/>
          </a:prstGeom>
          <a:ln w="38100">
            <a:solidFill>
              <a:srgbClr val="0033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334854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/>
    </mc:Choice>
    <mc:Fallback>
      <p:transition advClick="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6">
            <a:extLst>
              <a:ext uri="{FF2B5EF4-FFF2-40B4-BE49-F238E27FC236}">
                <a16:creationId xmlns:a16="http://schemas.microsoft.com/office/drawing/2014/main" id="{DA381740-063A-41A4-836D-85D14980EE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8650" y="4736883"/>
            <a:ext cx="3182691" cy="27432"/>
          </a:xfrm>
          <a:custGeom>
            <a:avLst/>
            <a:gdLst/>
            <a:ahLst/>
            <a:cxnLst/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="" xmlns:ask="http://schemas.microsoft.com/office/drawing/2018/sketchyshapes" sd="1219033472">
                  <a:custGeom>
                    <a:avLst/>
                    <a:gdLst>
                      <a:gd name="connsiteX0" fmla="*/ 0 w 3182691"/>
                      <a:gd name="connsiteY0" fmla="*/ 0 h 27432"/>
                      <a:gd name="connsiteX1" fmla="*/ 604711 w 3182691"/>
                      <a:gd name="connsiteY1" fmla="*/ 0 h 27432"/>
                      <a:gd name="connsiteX2" fmla="*/ 1241249 w 3182691"/>
                      <a:gd name="connsiteY2" fmla="*/ 0 h 27432"/>
                      <a:gd name="connsiteX3" fmla="*/ 1909615 w 3182691"/>
                      <a:gd name="connsiteY3" fmla="*/ 0 h 27432"/>
                      <a:gd name="connsiteX4" fmla="*/ 2577980 w 3182691"/>
                      <a:gd name="connsiteY4" fmla="*/ 0 h 27432"/>
                      <a:gd name="connsiteX5" fmla="*/ 3182691 w 3182691"/>
                      <a:gd name="connsiteY5" fmla="*/ 0 h 27432"/>
                      <a:gd name="connsiteX6" fmla="*/ 3182691 w 3182691"/>
                      <a:gd name="connsiteY6" fmla="*/ 27432 h 27432"/>
                      <a:gd name="connsiteX7" fmla="*/ 2482499 w 3182691"/>
                      <a:gd name="connsiteY7" fmla="*/ 27432 h 27432"/>
                      <a:gd name="connsiteX8" fmla="*/ 1782307 w 3182691"/>
                      <a:gd name="connsiteY8" fmla="*/ 27432 h 27432"/>
                      <a:gd name="connsiteX9" fmla="*/ 1145769 w 3182691"/>
                      <a:gd name="connsiteY9" fmla="*/ 27432 h 27432"/>
                      <a:gd name="connsiteX10" fmla="*/ 0 w 3182691"/>
                      <a:gd name="connsiteY10" fmla="*/ 27432 h 27432"/>
                      <a:gd name="connsiteX11" fmla="*/ 0 w 3182691"/>
                      <a:gd name="connsiteY11" fmla="*/ 0 h 274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3182691" h="27432" fill="none" extrusionOk="0">
                        <a:moveTo>
                          <a:pt x="0" y="0"/>
                        </a:moveTo>
                        <a:cubicBezTo>
                          <a:pt x="126686" y="-21366"/>
                          <a:pt x="467788" y="9025"/>
                          <a:pt x="604711" y="0"/>
                        </a:cubicBezTo>
                        <a:cubicBezTo>
                          <a:pt x="741634" y="-9025"/>
                          <a:pt x="1062248" y="11162"/>
                          <a:pt x="1241249" y="0"/>
                        </a:cubicBezTo>
                        <a:cubicBezTo>
                          <a:pt x="1420250" y="-11162"/>
                          <a:pt x="1707945" y="12411"/>
                          <a:pt x="1909615" y="0"/>
                        </a:cubicBezTo>
                        <a:cubicBezTo>
                          <a:pt x="2111285" y="-12411"/>
                          <a:pt x="2259297" y="19641"/>
                          <a:pt x="2577980" y="0"/>
                        </a:cubicBezTo>
                        <a:cubicBezTo>
                          <a:pt x="2896664" y="-19641"/>
                          <a:pt x="3026062" y="6328"/>
                          <a:pt x="3182691" y="0"/>
                        </a:cubicBezTo>
                        <a:cubicBezTo>
                          <a:pt x="3181525" y="7395"/>
                          <a:pt x="3182736" y="21864"/>
                          <a:pt x="3182691" y="27432"/>
                        </a:cubicBezTo>
                        <a:cubicBezTo>
                          <a:pt x="2998420" y="30886"/>
                          <a:pt x="2675037" y="28158"/>
                          <a:pt x="2482499" y="27432"/>
                        </a:cubicBezTo>
                        <a:cubicBezTo>
                          <a:pt x="2289961" y="26706"/>
                          <a:pt x="1930643" y="15978"/>
                          <a:pt x="1782307" y="27432"/>
                        </a:cubicBezTo>
                        <a:cubicBezTo>
                          <a:pt x="1633971" y="38886"/>
                          <a:pt x="1286177" y="5923"/>
                          <a:pt x="1145769" y="27432"/>
                        </a:cubicBezTo>
                        <a:cubicBezTo>
                          <a:pt x="1005361" y="48941"/>
                          <a:pt x="256377" y="-28294"/>
                          <a:pt x="0" y="27432"/>
                        </a:cubicBezTo>
                        <a:cubicBezTo>
                          <a:pt x="-503" y="20663"/>
                          <a:pt x="1168" y="5855"/>
                          <a:pt x="0" y="0"/>
                        </a:cubicBezTo>
                        <a:close/>
                      </a:path>
                      <a:path w="3182691" h="27432" stroke="0" extrusionOk="0">
                        <a:moveTo>
                          <a:pt x="0" y="0"/>
                        </a:moveTo>
                        <a:cubicBezTo>
                          <a:pt x="283446" y="18201"/>
                          <a:pt x="432812" y="7290"/>
                          <a:pt x="604711" y="0"/>
                        </a:cubicBezTo>
                        <a:cubicBezTo>
                          <a:pt x="776610" y="-7290"/>
                          <a:pt x="982253" y="15478"/>
                          <a:pt x="1145769" y="0"/>
                        </a:cubicBezTo>
                        <a:cubicBezTo>
                          <a:pt x="1309285" y="-15478"/>
                          <a:pt x="1514247" y="-25520"/>
                          <a:pt x="1845961" y="0"/>
                        </a:cubicBezTo>
                        <a:cubicBezTo>
                          <a:pt x="2177675" y="25520"/>
                          <a:pt x="2299962" y="16664"/>
                          <a:pt x="2450672" y="0"/>
                        </a:cubicBezTo>
                        <a:cubicBezTo>
                          <a:pt x="2601382" y="-16664"/>
                          <a:pt x="3023047" y="-21196"/>
                          <a:pt x="3182691" y="0"/>
                        </a:cubicBezTo>
                        <a:cubicBezTo>
                          <a:pt x="3182884" y="12649"/>
                          <a:pt x="3181703" y="17989"/>
                          <a:pt x="3182691" y="27432"/>
                        </a:cubicBezTo>
                        <a:cubicBezTo>
                          <a:pt x="3039108" y="-3557"/>
                          <a:pt x="2823859" y="22992"/>
                          <a:pt x="2546153" y="27432"/>
                        </a:cubicBezTo>
                        <a:cubicBezTo>
                          <a:pt x="2268447" y="31872"/>
                          <a:pt x="2097497" y="12811"/>
                          <a:pt x="1845961" y="27432"/>
                        </a:cubicBezTo>
                        <a:cubicBezTo>
                          <a:pt x="1594425" y="42053"/>
                          <a:pt x="1463019" y="38519"/>
                          <a:pt x="1304903" y="27432"/>
                        </a:cubicBezTo>
                        <a:cubicBezTo>
                          <a:pt x="1146787" y="16345"/>
                          <a:pt x="945826" y="15622"/>
                          <a:pt x="668365" y="27432"/>
                        </a:cubicBezTo>
                        <a:cubicBezTo>
                          <a:pt x="390904" y="39242"/>
                          <a:pt x="288244" y="4516"/>
                          <a:pt x="0" y="27432"/>
                        </a:cubicBezTo>
                        <a:cubicBezTo>
                          <a:pt x="1300" y="19678"/>
                          <a:pt x="-86" y="12044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7C98A213-5994-475E-B327-DC6EC27FBA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6">
            <a:extLst>
              <a:ext uri="{FF2B5EF4-FFF2-40B4-BE49-F238E27FC236}">
                <a16:creationId xmlns:a16="http://schemas.microsoft.com/office/drawing/2014/main" id="{147C7031-1E3A-4EF7-A823-89F74BA673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857500" y="1776977"/>
            <a:ext cx="3429000" cy="27432"/>
          </a:xfrm>
          <a:custGeom>
            <a:avLst/>
            <a:gdLst>
              <a:gd name="connsiteX0" fmla="*/ 0 w 4572000"/>
              <a:gd name="connsiteY0" fmla="*/ 0 h 27432"/>
              <a:gd name="connsiteX1" fmla="*/ 607423 w 4572000"/>
              <a:gd name="connsiteY1" fmla="*/ 0 h 27432"/>
              <a:gd name="connsiteX2" fmla="*/ 1123406 w 4572000"/>
              <a:gd name="connsiteY2" fmla="*/ 0 h 27432"/>
              <a:gd name="connsiteX3" fmla="*/ 1685109 w 4572000"/>
              <a:gd name="connsiteY3" fmla="*/ 0 h 27432"/>
              <a:gd name="connsiteX4" fmla="*/ 2383971 w 4572000"/>
              <a:gd name="connsiteY4" fmla="*/ 0 h 27432"/>
              <a:gd name="connsiteX5" fmla="*/ 2991394 w 4572000"/>
              <a:gd name="connsiteY5" fmla="*/ 0 h 27432"/>
              <a:gd name="connsiteX6" fmla="*/ 3553097 w 4572000"/>
              <a:gd name="connsiteY6" fmla="*/ 0 h 27432"/>
              <a:gd name="connsiteX7" fmla="*/ 4572000 w 4572000"/>
              <a:gd name="connsiteY7" fmla="*/ 0 h 27432"/>
              <a:gd name="connsiteX8" fmla="*/ 4572000 w 4572000"/>
              <a:gd name="connsiteY8" fmla="*/ 27432 h 27432"/>
              <a:gd name="connsiteX9" fmla="*/ 3918857 w 4572000"/>
              <a:gd name="connsiteY9" fmla="*/ 27432 h 27432"/>
              <a:gd name="connsiteX10" fmla="*/ 3357154 w 4572000"/>
              <a:gd name="connsiteY10" fmla="*/ 27432 h 27432"/>
              <a:gd name="connsiteX11" fmla="*/ 2612571 w 4572000"/>
              <a:gd name="connsiteY11" fmla="*/ 27432 h 27432"/>
              <a:gd name="connsiteX12" fmla="*/ 2005149 w 4572000"/>
              <a:gd name="connsiteY12" fmla="*/ 27432 h 27432"/>
              <a:gd name="connsiteX13" fmla="*/ 1489166 w 4572000"/>
              <a:gd name="connsiteY13" fmla="*/ 27432 h 27432"/>
              <a:gd name="connsiteX14" fmla="*/ 790303 w 4572000"/>
              <a:gd name="connsiteY14" fmla="*/ 27432 h 27432"/>
              <a:gd name="connsiteX15" fmla="*/ 0 w 4572000"/>
              <a:gd name="connsiteY15" fmla="*/ 27432 h 27432"/>
              <a:gd name="connsiteX16" fmla="*/ 0 w 4572000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572000" h="27432" fill="none" extrusionOk="0">
                <a:moveTo>
                  <a:pt x="0" y="0"/>
                </a:moveTo>
                <a:cubicBezTo>
                  <a:pt x="150397" y="-23421"/>
                  <a:pt x="474161" y="9174"/>
                  <a:pt x="607423" y="0"/>
                </a:cubicBezTo>
                <a:cubicBezTo>
                  <a:pt x="740685" y="-9174"/>
                  <a:pt x="868821" y="-4258"/>
                  <a:pt x="1123406" y="0"/>
                </a:cubicBezTo>
                <a:cubicBezTo>
                  <a:pt x="1377991" y="4258"/>
                  <a:pt x="1567664" y="-12410"/>
                  <a:pt x="1685109" y="0"/>
                </a:cubicBezTo>
                <a:cubicBezTo>
                  <a:pt x="1802554" y="12410"/>
                  <a:pt x="2193086" y="-14353"/>
                  <a:pt x="2383971" y="0"/>
                </a:cubicBezTo>
                <a:cubicBezTo>
                  <a:pt x="2574856" y="14353"/>
                  <a:pt x="2697477" y="-26142"/>
                  <a:pt x="2991394" y="0"/>
                </a:cubicBezTo>
                <a:cubicBezTo>
                  <a:pt x="3285311" y="26142"/>
                  <a:pt x="3423667" y="26544"/>
                  <a:pt x="3553097" y="0"/>
                </a:cubicBezTo>
                <a:cubicBezTo>
                  <a:pt x="3682527" y="-26544"/>
                  <a:pt x="4344147" y="50350"/>
                  <a:pt x="4572000" y="0"/>
                </a:cubicBezTo>
                <a:cubicBezTo>
                  <a:pt x="4571027" y="8304"/>
                  <a:pt x="4571522" y="21512"/>
                  <a:pt x="4572000" y="27432"/>
                </a:cubicBezTo>
                <a:cubicBezTo>
                  <a:pt x="4438349" y="5490"/>
                  <a:pt x="4090129" y="31231"/>
                  <a:pt x="3918857" y="27432"/>
                </a:cubicBezTo>
                <a:cubicBezTo>
                  <a:pt x="3747585" y="23633"/>
                  <a:pt x="3498826" y="6883"/>
                  <a:pt x="3357154" y="27432"/>
                </a:cubicBezTo>
                <a:cubicBezTo>
                  <a:pt x="3215482" y="47981"/>
                  <a:pt x="2784289" y="56849"/>
                  <a:pt x="2612571" y="27432"/>
                </a:cubicBezTo>
                <a:cubicBezTo>
                  <a:pt x="2440853" y="-1985"/>
                  <a:pt x="2261292" y="25951"/>
                  <a:pt x="2005149" y="27432"/>
                </a:cubicBezTo>
                <a:cubicBezTo>
                  <a:pt x="1749006" y="28913"/>
                  <a:pt x="1700078" y="34342"/>
                  <a:pt x="1489166" y="27432"/>
                </a:cubicBezTo>
                <a:cubicBezTo>
                  <a:pt x="1278254" y="20522"/>
                  <a:pt x="1077188" y="56916"/>
                  <a:pt x="790303" y="27432"/>
                </a:cubicBezTo>
                <a:cubicBezTo>
                  <a:pt x="503418" y="-2052"/>
                  <a:pt x="359168" y="57044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572000" h="27432" stroke="0" extrusionOk="0">
                <a:moveTo>
                  <a:pt x="0" y="0"/>
                </a:moveTo>
                <a:cubicBezTo>
                  <a:pt x="155698" y="6780"/>
                  <a:pt x="465972" y="13197"/>
                  <a:pt x="607423" y="0"/>
                </a:cubicBezTo>
                <a:cubicBezTo>
                  <a:pt x="748874" y="-13197"/>
                  <a:pt x="1014133" y="22994"/>
                  <a:pt x="1123406" y="0"/>
                </a:cubicBezTo>
                <a:cubicBezTo>
                  <a:pt x="1232679" y="-22994"/>
                  <a:pt x="1639431" y="-2997"/>
                  <a:pt x="1867989" y="0"/>
                </a:cubicBezTo>
                <a:cubicBezTo>
                  <a:pt x="2096547" y="2997"/>
                  <a:pt x="2265668" y="29557"/>
                  <a:pt x="2475411" y="0"/>
                </a:cubicBezTo>
                <a:cubicBezTo>
                  <a:pt x="2685154" y="-29557"/>
                  <a:pt x="2951491" y="73"/>
                  <a:pt x="3082834" y="0"/>
                </a:cubicBezTo>
                <a:cubicBezTo>
                  <a:pt x="3214177" y="-73"/>
                  <a:pt x="3641000" y="-33478"/>
                  <a:pt x="3827417" y="0"/>
                </a:cubicBezTo>
                <a:cubicBezTo>
                  <a:pt x="4013834" y="33478"/>
                  <a:pt x="4345917" y="14255"/>
                  <a:pt x="4572000" y="0"/>
                </a:cubicBezTo>
                <a:cubicBezTo>
                  <a:pt x="4572485" y="9333"/>
                  <a:pt x="4573278" y="19699"/>
                  <a:pt x="4572000" y="27432"/>
                </a:cubicBezTo>
                <a:cubicBezTo>
                  <a:pt x="4318030" y="43025"/>
                  <a:pt x="4161104" y="34314"/>
                  <a:pt x="4010297" y="27432"/>
                </a:cubicBezTo>
                <a:cubicBezTo>
                  <a:pt x="3859490" y="20550"/>
                  <a:pt x="3592529" y="6613"/>
                  <a:pt x="3357154" y="27432"/>
                </a:cubicBezTo>
                <a:cubicBezTo>
                  <a:pt x="3121779" y="48251"/>
                  <a:pt x="2884285" y="3780"/>
                  <a:pt x="2704011" y="27432"/>
                </a:cubicBezTo>
                <a:cubicBezTo>
                  <a:pt x="2523737" y="51084"/>
                  <a:pt x="2295944" y="32081"/>
                  <a:pt x="2096589" y="27432"/>
                </a:cubicBezTo>
                <a:cubicBezTo>
                  <a:pt x="1897234" y="22783"/>
                  <a:pt x="1623782" y="52518"/>
                  <a:pt x="1352006" y="27432"/>
                </a:cubicBezTo>
                <a:cubicBezTo>
                  <a:pt x="1080230" y="2346"/>
                  <a:pt x="869959" y="12864"/>
                  <a:pt x="607423" y="27432"/>
                </a:cubicBezTo>
                <a:cubicBezTo>
                  <a:pt x="344887" y="42000"/>
                  <a:pt x="188100" y="40051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rgbClr val="00BED9"/>
          </a:solidFill>
          <a:ln w="38100" cap="rnd">
            <a:solidFill>
              <a:srgbClr val="00BED9"/>
            </a:solidFill>
            <a:round/>
            <a:extLst>
              <a:ext uri="{C807C97D-BFC1-408E-A445-0C87EB9F89A2}">
                <ask:lineSketchStyleProps xmlns=""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A screenshot of a person&#10;&#10;Description automatically generated">
            <a:extLst>
              <a:ext uri="{FF2B5EF4-FFF2-40B4-BE49-F238E27FC236}">
                <a16:creationId xmlns:a16="http://schemas.microsoft.com/office/drawing/2014/main" id="{1DCACF62-EEFB-4D83-A92C-4F048A4A463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948" b="33859"/>
          <a:stretch/>
        </p:blipFill>
        <p:spPr>
          <a:xfrm>
            <a:off x="572001" y="848892"/>
            <a:ext cx="1463221" cy="1383690"/>
          </a:xfrm>
          <a:prstGeom prst="rect">
            <a:avLst/>
          </a:prstGeom>
        </p:spPr>
      </p:pic>
      <p:pic>
        <p:nvPicPr>
          <p:cNvPr id="8" name="Content Placeholder 7" descr="A screenshot of a person&#10;&#10;Description automatically generated">
            <a:extLst>
              <a:ext uri="{FF2B5EF4-FFF2-40B4-BE49-F238E27FC236}">
                <a16:creationId xmlns:a16="http://schemas.microsoft.com/office/drawing/2014/main" id="{FC25E6DA-E1C5-453C-92EB-D84FF674E12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63" b="33859"/>
          <a:stretch/>
        </p:blipFill>
        <p:spPr>
          <a:xfrm>
            <a:off x="527415" y="2517253"/>
            <a:ext cx="1422776" cy="1297023"/>
          </a:xfrm>
          <a:prstGeom prst="rect">
            <a:avLst/>
          </a:prstGeom>
        </p:spPr>
      </p:pic>
      <p:pic>
        <p:nvPicPr>
          <p:cNvPr id="14" name="Picture 13" descr="A person sitting at a beach&#10;&#10;Description automatically generated">
            <a:extLst>
              <a:ext uri="{FF2B5EF4-FFF2-40B4-BE49-F238E27FC236}">
                <a16:creationId xmlns:a16="http://schemas.microsoft.com/office/drawing/2014/main" id="{652CAF9A-2AA3-462A-A2E5-7D121AF0C8A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722" b="22523"/>
          <a:stretch/>
        </p:blipFill>
        <p:spPr>
          <a:xfrm>
            <a:off x="2182475" y="836645"/>
            <a:ext cx="1463222" cy="1294250"/>
          </a:xfrm>
          <a:prstGeom prst="rect">
            <a:avLst/>
          </a:prstGeom>
        </p:spPr>
      </p:pic>
      <p:pic>
        <p:nvPicPr>
          <p:cNvPr id="16" name="Picture 15" descr="A group of people on a beach&#10;&#10;Description automatically generated">
            <a:extLst>
              <a:ext uri="{FF2B5EF4-FFF2-40B4-BE49-F238E27FC236}">
                <a16:creationId xmlns:a16="http://schemas.microsoft.com/office/drawing/2014/main" id="{1F553D58-0E75-42CB-901C-A50F4915F6F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392" b="13412"/>
          <a:stretch/>
        </p:blipFill>
        <p:spPr>
          <a:xfrm>
            <a:off x="7245376" y="819410"/>
            <a:ext cx="1337035" cy="1502156"/>
          </a:xfrm>
          <a:prstGeom prst="rect">
            <a:avLst/>
          </a:prstGeom>
        </p:spPr>
      </p:pic>
      <p:pic>
        <p:nvPicPr>
          <p:cNvPr id="20" name="Picture 19" descr="A screenshot of a person&#10;&#10;Description automatically generated">
            <a:extLst>
              <a:ext uri="{FF2B5EF4-FFF2-40B4-BE49-F238E27FC236}">
                <a16:creationId xmlns:a16="http://schemas.microsoft.com/office/drawing/2014/main" id="{6EFB4238-257A-429E-9F7B-D023DD506F0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414" b="21205"/>
          <a:stretch/>
        </p:blipFill>
        <p:spPr>
          <a:xfrm>
            <a:off x="2133218" y="2526436"/>
            <a:ext cx="1312712" cy="1315755"/>
          </a:xfrm>
          <a:prstGeom prst="rect">
            <a:avLst/>
          </a:prstGeom>
        </p:spPr>
      </p:pic>
      <p:pic>
        <p:nvPicPr>
          <p:cNvPr id="23" name="Picture 22" descr="A person on a beach&#10;&#10;Description automatically generated">
            <a:extLst>
              <a:ext uri="{FF2B5EF4-FFF2-40B4-BE49-F238E27FC236}">
                <a16:creationId xmlns:a16="http://schemas.microsoft.com/office/drawing/2014/main" id="{BCC5193E-CA86-4768-9C53-770C21BE6A46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104" b="21607"/>
          <a:stretch/>
        </p:blipFill>
        <p:spPr>
          <a:xfrm>
            <a:off x="6774581" y="2514104"/>
            <a:ext cx="1327142" cy="1328087"/>
          </a:xfrm>
          <a:prstGeom prst="rect">
            <a:avLst/>
          </a:prstGeom>
        </p:spPr>
      </p:pic>
      <p:pic>
        <p:nvPicPr>
          <p:cNvPr id="25" name="Picture 24" descr="A person standing on a beach&#10;&#10;Description automatically generated">
            <a:extLst>
              <a:ext uri="{FF2B5EF4-FFF2-40B4-BE49-F238E27FC236}">
                <a16:creationId xmlns:a16="http://schemas.microsoft.com/office/drawing/2014/main" id="{24D20C56-7FB8-405F-BA01-A0E869F0943A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19" t="23336" b="22840"/>
          <a:stretch/>
        </p:blipFill>
        <p:spPr>
          <a:xfrm>
            <a:off x="241188" y="3990346"/>
            <a:ext cx="1248898" cy="1362945"/>
          </a:xfrm>
          <a:prstGeom prst="rect">
            <a:avLst/>
          </a:prstGeom>
        </p:spPr>
      </p:pic>
      <p:pic>
        <p:nvPicPr>
          <p:cNvPr id="27" name="Picture 26" descr="A picture containing person, man, holding, photo&#10;&#10;Description automatically generated">
            <a:extLst>
              <a:ext uri="{FF2B5EF4-FFF2-40B4-BE49-F238E27FC236}">
                <a16:creationId xmlns:a16="http://schemas.microsoft.com/office/drawing/2014/main" id="{1D30993F-8D55-4F3A-8679-674A989E7A4E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00" b="35316"/>
          <a:stretch/>
        </p:blipFill>
        <p:spPr>
          <a:xfrm>
            <a:off x="3605702" y="2526436"/>
            <a:ext cx="1523260" cy="1405053"/>
          </a:xfrm>
          <a:prstGeom prst="rect">
            <a:avLst/>
          </a:prstGeom>
        </p:spPr>
      </p:pic>
      <p:pic>
        <p:nvPicPr>
          <p:cNvPr id="29" name="Picture 28" descr="A picture containing board, refrigerator&#10;&#10;Description automatically generated">
            <a:extLst>
              <a:ext uri="{FF2B5EF4-FFF2-40B4-BE49-F238E27FC236}">
                <a16:creationId xmlns:a16="http://schemas.microsoft.com/office/drawing/2014/main" id="{DF88EFD5-35A1-4D4D-AB10-806A82841028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763" b="19929"/>
          <a:stretch/>
        </p:blipFill>
        <p:spPr>
          <a:xfrm>
            <a:off x="5508141" y="835813"/>
            <a:ext cx="1555900" cy="1502156"/>
          </a:xfrm>
          <a:prstGeom prst="rect">
            <a:avLst/>
          </a:prstGeom>
        </p:spPr>
      </p:pic>
      <p:pic>
        <p:nvPicPr>
          <p:cNvPr id="31" name="Picture 30" descr="A screenshot of a social media post with text and people in the background&#10;&#10;Description automatically generated">
            <a:extLst>
              <a:ext uri="{FF2B5EF4-FFF2-40B4-BE49-F238E27FC236}">
                <a16:creationId xmlns:a16="http://schemas.microsoft.com/office/drawing/2014/main" id="{B3760564-5FA6-41B8-8D3C-10FD8108BAA8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71" b="21608"/>
          <a:stretch/>
        </p:blipFill>
        <p:spPr>
          <a:xfrm>
            <a:off x="1267222" y="5431662"/>
            <a:ext cx="1270359" cy="1393928"/>
          </a:xfrm>
          <a:prstGeom prst="rect">
            <a:avLst/>
          </a:prstGeom>
        </p:spPr>
      </p:pic>
      <p:pic>
        <p:nvPicPr>
          <p:cNvPr id="33" name="Picture 32" descr="A picture containing person, man, woman, photo&#10;&#10;Description automatically generated">
            <a:extLst>
              <a:ext uri="{FF2B5EF4-FFF2-40B4-BE49-F238E27FC236}">
                <a16:creationId xmlns:a16="http://schemas.microsoft.com/office/drawing/2014/main" id="{35B5EE40-4D1D-4602-A04A-8C09E595F2FA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472" b="19223"/>
          <a:stretch/>
        </p:blipFill>
        <p:spPr>
          <a:xfrm>
            <a:off x="1687329" y="3991252"/>
            <a:ext cx="1222062" cy="1310144"/>
          </a:xfrm>
          <a:prstGeom prst="rect">
            <a:avLst/>
          </a:prstGeom>
        </p:spPr>
      </p:pic>
      <p:pic>
        <p:nvPicPr>
          <p:cNvPr id="35" name="Picture 34" descr="A close up of a person&#10;&#10;Description automatically generated">
            <a:extLst>
              <a:ext uri="{FF2B5EF4-FFF2-40B4-BE49-F238E27FC236}">
                <a16:creationId xmlns:a16="http://schemas.microsoft.com/office/drawing/2014/main" id="{8F763053-EAD2-49E0-A06A-DC1AB27E0113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444" b="23038"/>
          <a:stretch/>
        </p:blipFill>
        <p:spPr>
          <a:xfrm>
            <a:off x="5288734" y="2513941"/>
            <a:ext cx="1374603" cy="1356720"/>
          </a:xfrm>
          <a:prstGeom prst="rect">
            <a:avLst/>
          </a:prstGeom>
        </p:spPr>
      </p:pic>
      <p:pic>
        <p:nvPicPr>
          <p:cNvPr id="36" name="Picture 35" descr="A screenshot of a cell phone&#10;&#10;Description automatically generated">
            <a:extLst>
              <a:ext uri="{FF2B5EF4-FFF2-40B4-BE49-F238E27FC236}">
                <a16:creationId xmlns:a16="http://schemas.microsoft.com/office/drawing/2014/main" id="{6198322E-6A25-476D-9D2D-F71C6EFE189F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2011"/>
          <a:stretch/>
        </p:blipFill>
        <p:spPr>
          <a:xfrm>
            <a:off x="-184258" y="62091"/>
            <a:ext cx="5118605" cy="726959"/>
          </a:xfrm>
          <a:prstGeom prst="rect">
            <a:avLst/>
          </a:prstGeom>
        </p:spPr>
      </p:pic>
      <p:pic>
        <p:nvPicPr>
          <p:cNvPr id="12" name="Picture 11" descr="A screenshot of a cell phone&#10;&#10;Description automatically generated">
            <a:extLst>
              <a:ext uri="{FF2B5EF4-FFF2-40B4-BE49-F238E27FC236}">
                <a16:creationId xmlns:a16="http://schemas.microsoft.com/office/drawing/2014/main" id="{66A6746E-8842-4571-891C-5CFB24C516FF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988" b="34856"/>
          <a:stretch/>
        </p:blipFill>
        <p:spPr>
          <a:xfrm>
            <a:off x="3863584" y="835813"/>
            <a:ext cx="1463222" cy="1356720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E16F7164-F704-4C50-BD3B-7EDD9ABCFB25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97" t="14904" r="6897" b="14619"/>
          <a:stretch/>
        </p:blipFill>
        <p:spPr>
          <a:xfrm>
            <a:off x="3302610" y="4096112"/>
            <a:ext cx="5832955" cy="2729478"/>
          </a:xfrm>
          <a:prstGeom prst="rect">
            <a:avLst/>
          </a:prstGeom>
        </p:spPr>
      </p:pic>
      <p:sp>
        <p:nvSpPr>
          <p:cNvPr id="42" name="Title 1">
            <a:extLst>
              <a:ext uri="{FF2B5EF4-FFF2-40B4-BE49-F238E27FC236}">
                <a16:creationId xmlns:a16="http://schemas.microsoft.com/office/drawing/2014/main" id="{094A5DA2-DCDC-4E1B-8FD2-E70CA6BEF1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7035" y="139894"/>
            <a:ext cx="4638937" cy="523220"/>
          </a:xfrm>
        </p:spPr>
        <p:txBody>
          <a:bodyPr/>
          <a:lstStyle/>
          <a:p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Recognizing Women Leaders</a:t>
            </a:r>
          </a:p>
        </p:txBody>
      </p:sp>
    </p:spTree>
    <p:extLst>
      <p:ext uri="{BB962C8B-B14F-4D97-AF65-F5344CB8AC3E}">
        <p14:creationId xmlns:p14="http://schemas.microsoft.com/office/powerpoint/2010/main" val="3049524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/>
    </mc:Choice>
    <mc:Fallback>
      <p:transition advClick="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F51D17-ACDE-4567-8E13-3DD09811F2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9288" y="448043"/>
            <a:ext cx="8556750" cy="861774"/>
          </a:xfrm>
        </p:spPr>
        <p:txBody>
          <a:bodyPr/>
          <a:lstStyle/>
          <a:p>
            <a:r>
              <a:rPr lang="en-US" sz="5000" dirty="0">
                <a:latin typeface="Calibri" panose="020F0502020204030204" pitchFamily="34" charset="0"/>
                <a:cs typeface="Calibri" panose="020F0502020204030204" pitchFamily="34" charset="0"/>
              </a:rPr>
              <a:t>Challenges – women’s burdens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A7218EA-CD20-4281-97F5-F49362F239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43300" y="1644650"/>
            <a:ext cx="4978400" cy="4572000"/>
          </a:xfrm>
        </p:spPr>
        <p:txBody>
          <a:bodyPr>
            <a:normAutofit lnSpcReduction="10000"/>
          </a:bodyPr>
          <a:lstStyle/>
          <a:p>
            <a:r>
              <a:rPr lang="en-US" dirty="0">
                <a:latin typeface="Gill Sans MT" panose="020B0502020104020203" pitchFamily="34" charset="0"/>
              </a:rPr>
              <a:t>Productive work burden </a:t>
            </a:r>
          </a:p>
          <a:p>
            <a:r>
              <a:rPr lang="en-US" dirty="0">
                <a:latin typeface="Gill Sans MT" panose="020B0502020104020203" pitchFamily="34" charset="0"/>
              </a:rPr>
              <a:t>Unpaid reproductive work burden within the household </a:t>
            </a:r>
          </a:p>
          <a:p>
            <a:r>
              <a:rPr lang="en-US" dirty="0">
                <a:latin typeface="Gill Sans MT" panose="020B0502020104020203" pitchFamily="34" charset="0"/>
              </a:rPr>
              <a:t>Community-level work </a:t>
            </a:r>
          </a:p>
          <a:p>
            <a:r>
              <a:rPr lang="en-US" dirty="0">
                <a:latin typeface="Gill Sans MT" panose="020B0502020104020203" pitchFamily="34" charset="0"/>
              </a:rPr>
              <a:t>Hinders women from having quality of life and realizing their full potential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C3E2172-6422-4745-8A20-26708979C4F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389058" y="2604661"/>
            <a:ext cx="4623347" cy="2600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48751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/>
    </mc:Choice>
    <mc:Fallback>
      <p:transition advClick="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F51D17-ACDE-4567-8E13-3DD09811F2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6104" y="478935"/>
            <a:ext cx="7772400" cy="861774"/>
          </a:xfrm>
        </p:spPr>
        <p:txBody>
          <a:bodyPr/>
          <a:lstStyle/>
          <a:p>
            <a:r>
              <a:rPr lang="en-US" sz="5000" dirty="0">
                <a:latin typeface="Calibri" panose="020F0502020204030204" pitchFamily="34" charset="0"/>
                <a:cs typeface="Calibri" panose="020F0502020204030204" pitchFamily="34" charset="0"/>
              </a:rPr>
              <a:t>Challenges – COVID 19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7C5639C-E4BD-4749-8C88-B23B63DF7A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6085" y="1600200"/>
            <a:ext cx="8554063" cy="4572000"/>
          </a:xfrm>
        </p:spPr>
        <p:txBody>
          <a:bodyPr>
            <a:noAutofit/>
          </a:bodyPr>
          <a:lstStyle/>
          <a:p>
            <a:r>
              <a:rPr lang="en-US" sz="2800" dirty="0">
                <a:latin typeface="Gill Sans MT" panose="020B0502020104020203" pitchFamily="34" charset="0"/>
              </a:rPr>
              <a:t>COVID 19 recognized as one of the greatest challenges</a:t>
            </a:r>
          </a:p>
          <a:p>
            <a:r>
              <a:rPr lang="en-US" sz="2800" dirty="0">
                <a:latin typeface="Gill Sans MT" panose="020B0502020104020203" pitchFamily="34" charset="0"/>
              </a:rPr>
              <a:t>Women’s access to healthcare, employment, information, vulnerability to GBV</a:t>
            </a:r>
          </a:p>
          <a:p>
            <a:r>
              <a:rPr lang="en-US" sz="2800" dirty="0">
                <a:latin typeface="Gill Sans MT" panose="020B0502020104020203" pitchFamily="34" charset="0"/>
              </a:rPr>
              <a:t>UN Women: 40 % of women in South-East Asia, and up to 68 % of women in the Pacific have experienced</a:t>
            </a:r>
            <a:br>
              <a:rPr lang="en-US" sz="2800" dirty="0">
                <a:latin typeface="Gill Sans MT" panose="020B0502020104020203" pitchFamily="34" charset="0"/>
              </a:rPr>
            </a:br>
            <a:r>
              <a:rPr lang="en-US" sz="2800" dirty="0">
                <a:latin typeface="Gill Sans MT" panose="020B0502020104020203" pitchFamily="34" charset="0"/>
              </a:rPr>
              <a:t>violence at the hands of their intimate partners.</a:t>
            </a:r>
          </a:p>
          <a:p>
            <a:r>
              <a:rPr lang="en-US" sz="2800" dirty="0">
                <a:latin typeface="Gill Sans MT" panose="020B0502020104020203" pitchFamily="34" charset="0"/>
              </a:rPr>
              <a:t>Broader impact is on households: Loss of employment</a:t>
            </a:r>
          </a:p>
          <a:p>
            <a:r>
              <a:rPr lang="en-US" sz="2800" dirty="0">
                <a:latin typeface="Gill Sans MT" panose="020B0502020104020203" pitchFamily="34" charset="0"/>
              </a:rPr>
              <a:t>Supplies issue more on logistics and delivery but also lack of cash on hand</a:t>
            </a:r>
          </a:p>
        </p:txBody>
      </p:sp>
    </p:spTree>
    <p:extLst>
      <p:ext uri="{BB962C8B-B14F-4D97-AF65-F5344CB8AC3E}">
        <p14:creationId xmlns:p14="http://schemas.microsoft.com/office/powerpoint/2010/main" val="30079462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/>
    </mc:Choice>
    <mc:Fallback>
      <p:transition advClick="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F51D17-ACDE-4567-8E13-3DD09811F2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227664"/>
            <a:ext cx="7772400" cy="861774"/>
          </a:xfrm>
        </p:spPr>
        <p:txBody>
          <a:bodyPr/>
          <a:lstStyle/>
          <a:p>
            <a:r>
              <a:rPr lang="en-US" sz="5000" dirty="0">
                <a:latin typeface="Calibri" panose="020F0502020204030204" pitchFamily="34" charset="0"/>
                <a:cs typeface="Calibri" panose="020F0502020204030204" pitchFamily="34" charset="0"/>
              </a:rPr>
              <a:t>Challenges - institutional</a:t>
            </a:r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4AC961D8-8AFF-4EC4-BF9B-561C4397F5D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743200" y="6486310"/>
            <a:ext cx="3962400" cy="253916"/>
          </a:xfrm>
        </p:spPr>
        <p:txBody>
          <a:bodyPr/>
          <a:lstStyle/>
          <a:p>
            <a:r>
              <a:rPr lang="en-US" dirty="0"/>
              <a:t>USAID OCEANS AND FISHERIES PARTNERSHIP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17BBE489-35FF-431A-AD60-B34FF1D139A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858000" y="6486311"/>
            <a:ext cx="2133600" cy="253916"/>
          </a:xfrm>
        </p:spPr>
        <p:txBody>
          <a:bodyPr/>
          <a:lstStyle/>
          <a:p>
            <a:fld id="{42782948-4DBE-204D-AB9E-B65E067054AE}" type="slidenum">
              <a:rPr lang="en-US" smtClean="0"/>
              <a:pPr/>
              <a:t>16</a:t>
            </a:fld>
            <a:endParaRPr lang="en-U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774CC296-62F0-4C32-93D9-EF7C4F7D698D}"/>
              </a:ext>
            </a:extLst>
          </p:cNvPr>
          <p:cNvCxnSpPr>
            <a:cxnSpLocks/>
          </p:cNvCxnSpPr>
          <p:nvPr/>
        </p:nvCxnSpPr>
        <p:spPr>
          <a:xfrm>
            <a:off x="489857" y="1143000"/>
            <a:ext cx="7086600" cy="0"/>
          </a:xfrm>
          <a:prstGeom prst="line">
            <a:avLst/>
          </a:prstGeom>
          <a:ln w="38100">
            <a:solidFill>
              <a:srgbClr val="0033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2" name="Content Placeholder 11">
            <a:extLst>
              <a:ext uri="{FF2B5EF4-FFF2-40B4-BE49-F238E27FC236}">
                <a16:creationId xmlns:a16="http://schemas.microsoft.com/office/drawing/2014/main" id="{ACA265E4-4116-4AE2-BD3C-0D1BE394E14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20770205"/>
              </p:ext>
            </p:extLst>
          </p:nvPr>
        </p:nvGraphicFramePr>
        <p:xfrm>
          <a:off x="452886" y="1320081"/>
          <a:ext cx="8082643" cy="53746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8E041B44-E404-4C4E-9786-95F81DA30685}"/>
              </a:ext>
            </a:extLst>
          </p:cNvPr>
          <p:cNvSpPr txBox="1"/>
          <p:nvPr/>
        </p:nvSpPr>
        <p:spPr>
          <a:xfrm>
            <a:off x="1579913" y="6601726"/>
            <a:ext cx="523572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latin typeface="Gill Sans MT" panose="020B0502020104020203" pitchFamily="34" charset="0"/>
              </a:rPr>
              <a:t>Source: J. M. Saad, 2020. Regional Workshop on Gender Integration in Fisheries. USAID Oceans.</a:t>
            </a:r>
          </a:p>
        </p:txBody>
      </p:sp>
    </p:spTree>
    <p:extLst>
      <p:ext uri="{BB962C8B-B14F-4D97-AF65-F5344CB8AC3E}">
        <p14:creationId xmlns:p14="http://schemas.microsoft.com/office/powerpoint/2010/main" val="29163740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/>
    </mc:Choice>
    <mc:Fallback>
      <p:transition advClick="0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F51D17-ACDE-4567-8E13-3DD09811F2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81" y="-99030"/>
            <a:ext cx="9097319" cy="1569660"/>
          </a:xfrm>
        </p:spPr>
        <p:txBody>
          <a:bodyPr/>
          <a:lstStyle/>
          <a:p>
            <a:pPr algn="ctr"/>
            <a:r>
              <a:rPr lang="en-US" sz="4800" dirty="0">
                <a:latin typeface="Calibri" panose="020F0502020204030204" pitchFamily="34" charset="0"/>
                <a:cs typeface="Calibri" panose="020F0502020204030204" pitchFamily="34" charset="0"/>
              </a:rPr>
              <a:t>Future directions – recommendations for WLF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7C5639C-E4BD-4749-8C88-B23B63DF7A7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dirty="0">
                <a:latin typeface="Gill Sans MT" panose="020B0502020104020203" pitchFamily="34" charset="0"/>
              </a:rPr>
              <a:t>Continue </a:t>
            </a:r>
            <a:r>
              <a:rPr lang="en-US" dirty="0">
                <a:solidFill>
                  <a:srgbClr val="7030A0"/>
                </a:solidFill>
                <a:latin typeface="Gill Sans MT" panose="020B0502020104020203" pitchFamily="34" charset="0"/>
              </a:rPr>
              <a:t>working together </a:t>
            </a:r>
            <a:r>
              <a:rPr lang="en-US" dirty="0">
                <a:latin typeface="Gill Sans MT" panose="020B0502020104020203" pitchFamily="34" charset="0"/>
              </a:rPr>
              <a:t>with Development Partners and future partners</a:t>
            </a:r>
          </a:p>
          <a:p>
            <a:r>
              <a:rPr lang="en-US" dirty="0">
                <a:solidFill>
                  <a:srgbClr val="7030A0"/>
                </a:solidFill>
                <a:latin typeface="Gill Sans MT" panose="020B0502020104020203" pitchFamily="34" charset="0"/>
              </a:rPr>
              <a:t>Gender integration </a:t>
            </a:r>
            <a:r>
              <a:rPr lang="en-US" dirty="0">
                <a:latin typeface="Gill Sans MT" panose="020B0502020104020203" pitchFamily="34" charset="0"/>
              </a:rPr>
              <a:t>in policies and programs</a:t>
            </a:r>
          </a:p>
          <a:p>
            <a:r>
              <a:rPr lang="en-US" dirty="0">
                <a:latin typeface="Gill Sans MT" panose="020B0502020104020203" pitchFamily="34" charset="0"/>
              </a:rPr>
              <a:t>Establishment of a platform for a women network </a:t>
            </a:r>
          </a:p>
          <a:p>
            <a:r>
              <a:rPr lang="en-US" dirty="0">
                <a:latin typeface="Gill Sans MT" panose="020B0502020104020203" pitchFamily="34" charset="0"/>
              </a:rPr>
              <a:t>Expanding </a:t>
            </a:r>
            <a:r>
              <a:rPr lang="en-US" dirty="0">
                <a:solidFill>
                  <a:srgbClr val="7030A0"/>
                </a:solidFill>
                <a:latin typeface="Gill Sans MT" panose="020B0502020104020203" pitchFamily="34" charset="0"/>
              </a:rPr>
              <a:t>partnerships </a:t>
            </a:r>
            <a:r>
              <a:rPr lang="en-US" dirty="0">
                <a:latin typeface="Gill Sans MT" panose="020B0502020104020203" pitchFamily="34" charset="0"/>
              </a:rPr>
              <a:t>to advance capacity building </a:t>
            </a:r>
          </a:p>
          <a:p>
            <a:r>
              <a:rPr lang="en-US" dirty="0">
                <a:latin typeface="Gill Sans MT" panose="020B0502020104020203" pitchFamily="34" charset="0"/>
              </a:rPr>
              <a:t>Embracing </a:t>
            </a:r>
            <a:r>
              <a:rPr lang="en-US" dirty="0">
                <a:solidFill>
                  <a:srgbClr val="7030A0"/>
                </a:solidFill>
                <a:latin typeface="Gill Sans MT" panose="020B0502020104020203" pitchFamily="34" charset="0"/>
              </a:rPr>
              <a:t>men and boys </a:t>
            </a:r>
            <a:r>
              <a:rPr lang="en-US" dirty="0">
                <a:latin typeface="Gill Sans MT" panose="020B0502020104020203" pitchFamily="34" charset="0"/>
              </a:rPr>
              <a:t>as advocates / supporters</a:t>
            </a:r>
          </a:p>
          <a:p>
            <a:r>
              <a:rPr lang="en-US" dirty="0">
                <a:latin typeface="Gill Sans MT" panose="020B0502020104020203" pitchFamily="34" charset="0"/>
              </a:rPr>
              <a:t>Investment in </a:t>
            </a:r>
            <a:r>
              <a:rPr lang="en-US" dirty="0">
                <a:solidFill>
                  <a:srgbClr val="7030A0"/>
                </a:solidFill>
                <a:latin typeface="Gill Sans MT" panose="020B0502020104020203" pitchFamily="34" charset="0"/>
              </a:rPr>
              <a:t>youth </a:t>
            </a:r>
          </a:p>
          <a:p>
            <a:r>
              <a:rPr lang="en-US" dirty="0">
                <a:latin typeface="Gill Sans MT" panose="020B0502020104020203" pitchFamily="34" charset="0"/>
              </a:rPr>
              <a:t>Strengthening </a:t>
            </a:r>
            <a:r>
              <a:rPr lang="en-US" dirty="0">
                <a:solidFill>
                  <a:srgbClr val="7030A0"/>
                </a:solidFill>
                <a:latin typeface="Gill Sans MT" panose="020B0502020104020203" pitchFamily="34" charset="0"/>
              </a:rPr>
              <a:t>partnerships</a:t>
            </a:r>
            <a:r>
              <a:rPr lang="en-US" dirty="0">
                <a:latin typeface="Gill Sans MT" panose="020B0502020104020203" pitchFamily="34" charset="0"/>
              </a:rPr>
              <a:t> – private sector, other stakeholders </a:t>
            </a:r>
          </a:p>
          <a:p>
            <a:pPr marL="0" indent="0">
              <a:buNone/>
            </a:pPr>
            <a:endParaRPr lang="en-US" dirty="0">
              <a:latin typeface="Gill Sans MT" panose="020B0502020104020203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93907C4-C29D-40AC-97D2-6443E6C1D488}"/>
              </a:ext>
            </a:extLst>
          </p:cNvPr>
          <p:cNvSpPr txBox="1"/>
          <p:nvPr/>
        </p:nvSpPr>
        <p:spPr>
          <a:xfrm>
            <a:off x="634621" y="6475863"/>
            <a:ext cx="558556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Gill Sans MT" panose="020B0502020104020203" pitchFamily="34" charset="0"/>
              </a:rPr>
              <a:t>Source: J. M. Saad, 2017. ADB conference on Advancing Women’s Leadership in the CT.</a:t>
            </a:r>
          </a:p>
        </p:txBody>
      </p:sp>
    </p:spTree>
    <p:extLst>
      <p:ext uri="{BB962C8B-B14F-4D97-AF65-F5344CB8AC3E}">
        <p14:creationId xmlns:p14="http://schemas.microsoft.com/office/powerpoint/2010/main" val="34191916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/>
    </mc:Choice>
    <mc:Fallback>
      <p:transition advClick="0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F51D17-ACDE-4567-8E13-3DD09811F2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67962" y="279400"/>
            <a:ext cx="9211962" cy="769441"/>
          </a:xfrm>
        </p:spPr>
        <p:txBody>
          <a:bodyPr/>
          <a:lstStyle/>
          <a:p>
            <a:pPr algn="ctr"/>
            <a:r>
              <a:rPr lang="en-US" sz="4400" dirty="0">
                <a:latin typeface="Calibri" panose="020F0502020204030204" pitchFamily="34" charset="0"/>
                <a:cs typeface="Calibri" panose="020F0502020204030204" pitchFamily="34" charset="0"/>
              </a:rPr>
              <a:t>Future directions – Recommendations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7C5639C-E4BD-4749-8C88-B23B63DF7A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193800"/>
            <a:ext cx="7961050" cy="5384800"/>
          </a:xfrm>
        </p:spPr>
        <p:txBody>
          <a:bodyPr>
            <a:normAutofit fontScale="85000" lnSpcReduction="10000"/>
          </a:bodyPr>
          <a:lstStyle/>
          <a:p>
            <a:r>
              <a:rPr lang="en-US" sz="3300" dirty="0">
                <a:latin typeface="Gill Sans MT" panose="020B0502020104020203" pitchFamily="34" charset="0"/>
              </a:rPr>
              <a:t>Mainstreaming </a:t>
            </a:r>
            <a:r>
              <a:rPr lang="en-US" sz="3300" dirty="0">
                <a:solidFill>
                  <a:srgbClr val="7030A0"/>
                </a:solidFill>
                <a:latin typeface="Gill Sans MT" panose="020B0502020104020203" pitchFamily="34" charset="0"/>
              </a:rPr>
              <a:t>SDG 5</a:t>
            </a:r>
            <a:r>
              <a:rPr lang="en-US" sz="3300" dirty="0">
                <a:latin typeface="Gill Sans MT" panose="020B0502020104020203" pitchFamily="34" charset="0"/>
              </a:rPr>
              <a:t> into national plans, policies and budgets </a:t>
            </a:r>
          </a:p>
          <a:p>
            <a:r>
              <a:rPr lang="en-US" sz="3300" dirty="0">
                <a:latin typeface="Gill Sans MT" panose="020B0502020104020203" pitchFamily="34" charset="0"/>
              </a:rPr>
              <a:t>Increasing public </a:t>
            </a:r>
            <a:r>
              <a:rPr lang="en-US" sz="3300" dirty="0">
                <a:solidFill>
                  <a:srgbClr val="7030A0"/>
                </a:solidFill>
                <a:latin typeface="Gill Sans MT" panose="020B0502020104020203" pitchFamily="34" charset="0"/>
              </a:rPr>
              <a:t>awareness and ownership</a:t>
            </a:r>
          </a:p>
          <a:p>
            <a:r>
              <a:rPr lang="en-US" sz="3300" dirty="0">
                <a:solidFill>
                  <a:srgbClr val="7030A0"/>
                </a:solidFill>
                <a:latin typeface="Gill Sans MT" panose="020B0502020104020203" pitchFamily="34" charset="0"/>
              </a:rPr>
              <a:t>Engagement</a:t>
            </a:r>
            <a:r>
              <a:rPr lang="en-US" sz="3300" dirty="0">
                <a:latin typeface="Gill Sans MT" panose="020B0502020104020203" pitchFamily="34" charset="0"/>
              </a:rPr>
              <a:t> of civil society and the private sector, including academic and scientific communities</a:t>
            </a:r>
          </a:p>
          <a:p>
            <a:r>
              <a:rPr lang="en-US" sz="3300" dirty="0">
                <a:latin typeface="Gill Sans MT" panose="020B0502020104020203" pitchFamily="34" charset="0"/>
              </a:rPr>
              <a:t>Improvement and availability of </a:t>
            </a:r>
            <a:r>
              <a:rPr lang="en-US" sz="3300" dirty="0">
                <a:solidFill>
                  <a:srgbClr val="7030A0"/>
                </a:solidFill>
                <a:latin typeface="Gill Sans MT" panose="020B0502020104020203" pitchFamily="34" charset="0"/>
              </a:rPr>
              <a:t>gender-inclusive data</a:t>
            </a:r>
            <a:r>
              <a:rPr lang="en-US" sz="3300" dirty="0">
                <a:latin typeface="Gill Sans MT" panose="020B0502020104020203" pitchFamily="34" charset="0"/>
              </a:rPr>
              <a:t>, statistics, performance indicators, and gender analysis</a:t>
            </a:r>
          </a:p>
          <a:p>
            <a:r>
              <a:rPr lang="en-US" sz="3300" dirty="0">
                <a:latin typeface="Gill Sans MT" panose="020B0502020104020203" pitchFamily="34" charset="0"/>
              </a:rPr>
              <a:t>Providing adequate </a:t>
            </a:r>
            <a:r>
              <a:rPr lang="en-US" sz="3300" dirty="0">
                <a:solidFill>
                  <a:srgbClr val="7030A0"/>
                </a:solidFill>
                <a:latin typeface="Gill Sans MT" panose="020B0502020104020203" pitchFamily="34" charset="0"/>
              </a:rPr>
              <a:t>financing</a:t>
            </a:r>
          </a:p>
          <a:p>
            <a:pPr lvl="1"/>
            <a:r>
              <a:rPr lang="en-US" sz="2900" dirty="0">
                <a:solidFill>
                  <a:srgbClr val="7030A0"/>
                </a:solidFill>
                <a:latin typeface="Gill Sans MT" panose="020B0502020104020203" pitchFamily="34" charset="0"/>
              </a:rPr>
              <a:t>Infrastructural changes  </a:t>
            </a:r>
          </a:p>
          <a:p>
            <a:pPr lvl="1"/>
            <a:r>
              <a:rPr lang="en-US" sz="2900" dirty="0">
                <a:solidFill>
                  <a:srgbClr val="7030A0"/>
                </a:solidFill>
                <a:latin typeface="Gill Sans MT" panose="020B0502020104020203" pitchFamily="34" charset="0"/>
              </a:rPr>
              <a:t>Capacity building </a:t>
            </a:r>
            <a:r>
              <a:rPr lang="en-US" sz="2900" dirty="0">
                <a:latin typeface="Gill Sans MT" panose="020B0502020104020203" pitchFamily="34" charset="0"/>
              </a:rPr>
              <a:t>on new skills (for e.g. digital, finance)</a:t>
            </a:r>
          </a:p>
          <a:p>
            <a:pPr marL="0" indent="0">
              <a:buNone/>
            </a:pPr>
            <a:endParaRPr lang="en-US" sz="3300" dirty="0">
              <a:solidFill>
                <a:srgbClr val="7030A0"/>
              </a:solidFill>
              <a:latin typeface="Gill Sans MT" panose="020B0502020104020203" pitchFamily="34" charset="0"/>
            </a:endParaRPr>
          </a:p>
          <a:p>
            <a:endParaRPr lang="en-US" sz="2800" dirty="0">
              <a:latin typeface="Gill Sans MT" panose="020B05020201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33856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/>
    </mc:Choice>
    <mc:Fallback>
      <p:transition advClick="0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F51D17-ACDE-4567-8E13-3DD09811F2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6104" y="540604"/>
            <a:ext cx="7772400" cy="830997"/>
          </a:xfrm>
        </p:spPr>
        <p:txBody>
          <a:bodyPr/>
          <a:lstStyle/>
          <a:p>
            <a:r>
              <a:rPr lang="en-US" sz="4800" dirty="0">
                <a:latin typeface="Calibri" panose="020F0502020204030204" pitchFamily="34" charset="0"/>
                <a:cs typeface="Calibri" panose="020F0502020204030204" pitchFamily="34" charset="0"/>
              </a:rPr>
              <a:t>ACKNOWLEDGMENT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7C5639C-E4BD-4749-8C88-B23B63DF7A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600200"/>
            <a:ext cx="7772400" cy="4572000"/>
          </a:xfrm>
        </p:spPr>
        <p:txBody>
          <a:bodyPr>
            <a:normAutofit/>
          </a:bodyPr>
          <a:lstStyle/>
          <a:p>
            <a:r>
              <a:rPr lang="en-US" sz="2800" dirty="0">
                <a:latin typeface="Gill Sans MT" panose="020B0502020104020203" pitchFamily="34" charset="0"/>
              </a:rPr>
              <a:t>CTI-CFF Women Leaders’ Forum</a:t>
            </a:r>
          </a:p>
          <a:p>
            <a:r>
              <a:rPr lang="en-US" sz="2800" dirty="0">
                <a:latin typeface="Gill Sans MT" panose="020B0502020104020203" pitchFamily="34" charset="0"/>
              </a:rPr>
              <a:t>CTI-CFF Regional Secretariat</a:t>
            </a:r>
          </a:p>
          <a:p>
            <a:r>
              <a:rPr lang="en-US" sz="2800" dirty="0">
                <a:latin typeface="Gill Sans MT" panose="020B0502020104020203" pitchFamily="34" charset="0"/>
              </a:rPr>
              <a:t>USAID Oceans and Fisheries Partnership</a:t>
            </a:r>
          </a:p>
          <a:p>
            <a:r>
              <a:rPr lang="en-US" sz="2800" dirty="0">
                <a:latin typeface="Gill Sans MT" panose="020B0502020104020203" pitchFamily="34" charset="0"/>
              </a:rPr>
              <a:t>UN Women Policy Paper on COVID 19</a:t>
            </a:r>
          </a:p>
          <a:p>
            <a:r>
              <a:rPr lang="en-US" sz="2800" dirty="0">
                <a:latin typeface="Gill Sans MT" panose="020B0502020104020203" pitchFamily="34" charset="0"/>
              </a:rPr>
              <a:t>ASEAN Policy Paper on COVID 19</a:t>
            </a:r>
          </a:p>
          <a:p>
            <a:r>
              <a:rPr lang="en-US" sz="2800" dirty="0">
                <a:latin typeface="Gill Sans MT" panose="020B0502020104020203" pitchFamily="34" charset="0"/>
              </a:rPr>
              <a:t>Ms. Jasmin Mohd Saad</a:t>
            </a:r>
          </a:p>
          <a:p>
            <a:endParaRPr lang="en-US" sz="2800" dirty="0">
              <a:latin typeface="Gill Sans MT" panose="020B0502020104020203" pitchFamily="34" charset="0"/>
            </a:endParaRPr>
          </a:p>
          <a:p>
            <a:endParaRPr lang="en-US" sz="2800" dirty="0">
              <a:latin typeface="Gill Sans MT" panose="020B0502020104020203" pitchFamily="34" charset="0"/>
            </a:endParaRPr>
          </a:p>
        </p:txBody>
      </p:sp>
      <p:pic>
        <p:nvPicPr>
          <p:cNvPr id="5" name="Picture 4" descr="A group of people standing next to a body of water&#10;&#10;Description generated with very high confidence">
            <a:extLst>
              <a:ext uri="{FF2B5EF4-FFF2-40B4-BE49-F238E27FC236}">
                <a16:creationId xmlns:a16="http://schemas.microsoft.com/office/drawing/2014/main" id="{F9E5466D-B0AA-410E-B4DE-F0CACE3AD82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176"/>
            <a:ext cx="9130346" cy="6826824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A1673D4E-3DFF-446F-B4A3-C2D024EFDA28}"/>
              </a:ext>
            </a:extLst>
          </p:cNvPr>
          <p:cNvSpPr txBox="1"/>
          <p:nvPr/>
        </p:nvSpPr>
        <p:spPr>
          <a:xfrm>
            <a:off x="6115050" y="6580604"/>
            <a:ext cx="285046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Photo Credit: </a:t>
            </a:r>
            <a:r>
              <a:rPr lang="en-US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Mahona</a:t>
            </a:r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 Na Dari Conservation Center</a:t>
            </a:r>
          </a:p>
        </p:txBody>
      </p:sp>
    </p:spTree>
    <p:extLst>
      <p:ext uri="{BB962C8B-B14F-4D97-AF65-F5344CB8AC3E}">
        <p14:creationId xmlns:p14="http://schemas.microsoft.com/office/powerpoint/2010/main" val="24257453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/>
    </mc:Choice>
    <mc:Fallback>
      <p:transition advClick="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48FB15CE-B1CA-4DFF-8CFC-7DED3CD6D8B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695" y="132872"/>
            <a:ext cx="4994135" cy="329612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02063FA4-4056-4E76-A702-6A5BB533ECDD}"/>
              </a:ext>
            </a:extLst>
          </p:cNvPr>
          <p:cNvSpPr/>
          <p:nvPr/>
        </p:nvSpPr>
        <p:spPr>
          <a:xfrm>
            <a:off x="295580" y="3555430"/>
            <a:ext cx="8552840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ID" sz="2800" dirty="0">
                <a:latin typeface="Gill Sans MT" panose="020B0502020104020203" pitchFamily="34" charset="0"/>
              </a:rPr>
              <a:t>Aim: an integrated social, economic and environmental development, that safeguards the planet, well-being of people and an equitable distribution of development over time.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00000"/>
                </a:solidFill>
                <a:latin typeface="Gill Sans MT" panose="020B0502020104020203" pitchFamily="34" charset="0"/>
                <a:cs typeface="Calibri" panose="020F0502020204030204" pitchFamily="34" charset="0"/>
              </a:rPr>
              <a:t>Human person – focus of sustainable development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00000"/>
                </a:solidFill>
                <a:latin typeface="Gill Sans MT" panose="020B0502020104020203" pitchFamily="34" charset="0"/>
                <a:cs typeface="Calibri" panose="020F0502020204030204" pitchFamily="34" charset="0"/>
              </a:rPr>
              <a:t>Gender equality – heart of the 2030 Agenda for Sustainable Development</a:t>
            </a:r>
          </a:p>
        </p:txBody>
      </p:sp>
    </p:spTree>
    <p:extLst>
      <p:ext uri="{BB962C8B-B14F-4D97-AF65-F5344CB8AC3E}">
        <p14:creationId xmlns:p14="http://schemas.microsoft.com/office/powerpoint/2010/main" val="39831082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/>
    </mc:Choice>
    <mc:Fallback>
      <p:transition advClick="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F51D17-ACDE-4567-8E13-3DD09811F2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6104" y="393680"/>
            <a:ext cx="7772400" cy="923330"/>
          </a:xfrm>
        </p:spPr>
        <p:txBody>
          <a:bodyPr/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SDGs relevant to CTI-CFF</a:t>
            </a:r>
          </a:p>
        </p:txBody>
      </p:sp>
      <p:pic>
        <p:nvPicPr>
          <p:cNvPr id="7" name="Gambar 5">
            <a:extLst>
              <a:ext uri="{FF2B5EF4-FFF2-40B4-BE49-F238E27FC236}">
                <a16:creationId xmlns:a16="http://schemas.microsoft.com/office/drawing/2014/main" id="{8438B90F-7A3F-4C74-AF83-FB766EC225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9222" y="1920557"/>
            <a:ext cx="1916996" cy="1916996"/>
          </a:xfrm>
          <a:prstGeom prst="rect">
            <a:avLst/>
          </a:prstGeom>
        </p:spPr>
      </p:pic>
      <p:pic>
        <p:nvPicPr>
          <p:cNvPr id="8" name="Gambar 6">
            <a:extLst>
              <a:ext uri="{FF2B5EF4-FFF2-40B4-BE49-F238E27FC236}">
                <a16:creationId xmlns:a16="http://schemas.microsoft.com/office/drawing/2014/main" id="{CDECDFA0-AAFF-444F-A5D1-5A33507A59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70247" y="1913272"/>
            <a:ext cx="1916995" cy="1916995"/>
          </a:xfrm>
          <a:prstGeom prst="rect">
            <a:avLst/>
          </a:prstGeom>
        </p:spPr>
      </p:pic>
      <p:pic>
        <p:nvPicPr>
          <p:cNvPr id="10" name="Gambar 8">
            <a:extLst>
              <a:ext uri="{FF2B5EF4-FFF2-40B4-BE49-F238E27FC236}">
                <a16:creationId xmlns:a16="http://schemas.microsoft.com/office/drawing/2014/main" id="{3E0E1F3E-48C3-4C08-933E-B3FD47C66CC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92741" y="1946525"/>
            <a:ext cx="1851849" cy="1857513"/>
          </a:xfrm>
          <a:prstGeom prst="rect">
            <a:avLst/>
          </a:prstGeom>
        </p:spPr>
      </p:pic>
      <p:pic>
        <p:nvPicPr>
          <p:cNvPr id="11" name="Gambar 9">
            <a:extLst>
              <a:ext uri="{FF2B5EF4-FFF2-40B4-BE49-F238E27FC236}">
                <a16:creationId xmlns:a16="http://schemas.microsoft.com/office/drawing/2014/main" id="{23C0DD97-EAE6-424C-AFAD-C606A137787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44543" y="4196820"/>
            <a:ext cx="1916996" cy="1916996"/>
          </a:xfrm>
          <a:prstGeom prst="rect">
            <a:avLst/>
          </a:prstGeom>
        </p:spPr>
      </p:pic>
      <p:pic>
        <p:nvPicPr>
          <p:cNvPr id="12" name="Gambar 10">
            <a:extLst>
              <a:ext uri="{FF2B5EF4-FFF2-40B4-BE49-F238E27FC236}">
                <a16:creationId xmlns:a16="http://schemas.microsoft.com/office/drawing/2014/main" id="{C126D7D7-F683-444C-9B5C-DD37EB1E37E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72000" y="4196820"/>
            <a:ext cx="1916996" cy="1916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81785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/>
    </mc:Choice>
    <mc:Fallback>
      <p:transition advClick="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Shape 310"/>
          <p:cNvSpPr txBox="1">
            <a:spLocks noGrp="1"/>
          </p:cNvSpPr>
          <p:nvPr>
            <p:ph type="title"/>
          </p:nvPr>
        </p:nvSpPr>
        <p:spPr>
          <a:xfrm>
            <a:off x="553995" y="123122"/>
            <a:ext cx="6168080" cy="89255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rgbClr val="BA0C2F"/>
              </a:buClr>
              <a:buSzPct val="25000"/>
              <a:buFont typeface="Cabin"/>
              <a:buNone/>
            </a:pPr>
            <a:r>
              <a:rPr lang="en-US" sz="4400" dirty="0">
                <a:solidFill>
                  <a:srgbClr val="0067B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PROMOTING GENDER EQUALITY &amp; WOMEN’s EMPOWERMENT</a:t>
            </a:r>
            <a:endParaRPr lang="en-US" sz="4400" b="1" i="0" u="none" strike="noStrike" cap="none" dirty="0">
              <a:solidFill>
                <a:srgbClr val="0067B9"/>
              </a:solidFill>
              <a:latin typeface="Calibri" panose="020F0502020204030204" pitchFamily="34" charset="0"/>
              <a:cs typeface="Calibri" panose="020F0502020204030204" pitchFamily="34" charset="0"/>
              <a:sym typeface="Cabin"/>
            </a:endParaRPr>
          </a:p>
        </p:txBody>
      </p:sp>
      <p:pic>
        <p:nvPicPr>
          <p:cNvPr id="3" name="Picture 2" descr="A red and white sign&#10;&#10;Description generated with high confidence">
            <a:extLst>
              <a:ext uri="{FF2B5EF4-FFF2-40B4-BE49-F238E27FC236}">
                <a16:creationId xmlns:a16="http://schemas.microsoft.com/office/drawing/2014/main" id="{E2AD0A73-03C8-4542-806C-DF4D5C6F145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prstClr val="black"/>
              <a:srgbClr val="7030A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86191"/>
          <a:stretch/>
        </p:blipFill>
        <p:spPr>
          <a:xfrm>
            <a:off x="7023510" y="330448"/>
            <a:ext cx="1372592" cy="137045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F5EC12C5-306F-4A19-8CE8-9727B2F039DE}"/>
              </a:ext>
            </a:extLst>
          </p:cNvPr>
          <p:cNvSpPr/>
          <p:nvPr/>
        </p:nvSpPr>
        <p:spPr>
          <a:xfrm>
            <a:off x="137528" y="6380487"/>
            <a:ext cx="847668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rgbClr val="000000"/>
                </a:solidFill>
                <a:latin typeface="Gill Sans MT" panose="020B0502020104020203" pitchFamily="34" charset="0"/>
              </a:rPr>
              <a:t>OSAGI (Office of the Special Advisor on Gender Issues and Advancement of Women) 2001. “Gender Mainstreaming: Strategy for Promoting Gender Equality.” Factsheet. </a:t>
            </a:r>
            <a:r>
              <a:rPr lang="en-US" sz="1200" dirty="0">
                <a:solidFill>
                  <a:srgbClr val="0000FF"/>
                </a:solidFill>
                <a:latin typeface="Gill Sans MT" panose="020B0502020104020203" pitchFamily="34" charset="0"/>
              </a:rPr>
              <a:t>http://www.un.org/womenwatch/osagi/pdf/factsheet1.pdf</a:t>
            </a:r>
            <a:endParaRPr lang="en-US" sz="1200" dirty="0">
              <a:latin typeface="Gill Sans MT" panose="020B0502020104020203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88763BE-D36C-4A43-A06C-DA9638104D4F}"/>
              </a:ext>
            </a:extLst>
          </p:cNvPr>
          <p:cNvSpPr/>
          <p:nvPr/>
        </p:nvSpPr>
        <p:spPr>
          <a:xfrm>
            <a:off x="394945" y="2263353"/>
            <a:ext cx="8354110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spcBef>
                <a:spcPts val="0"/>
              </a:spcBef>
              <a:buSzPct val="100000"/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7030A0"/>
                </a:solidFill>
                <a:latin typeface="Gill Sans MT" panose="020B0502020104020203" pitchFamily="34" charset="0"/>
              </a:rPr>
              <a:t>equitable </a:t>
            </a:r>
            <a:r>
              <a:rPr lang="en-US" sz="3200" dirty="0">
                <a:latin typeface="Gill Sans MT" panose="020B0502020104020203" pitchFamily="34" charset="0"/>
              </a:rPr>
              <a:t>rights, capabilities and access to resources &amp; opportunities</a:t>
            </a:r>
          </a:p>
          <a:p>
            <a:pPr marL="457200" indent="-457200">
              <a:spcBef>
                <a:spcPts val="0"/>
              </a:spcBef>
              <a:buSzPct val="100000"/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7030A0"/>
                </a:solidFill>
                <a:latin typeface="Gill Sans MT" panose="020B0502020104020203" pitchFamily="34" charset="0"/>
              </a:rPr>
              <a:t>strengthening women’s ability </a:t>
            </a:r>
            <a:r>
              <a:rPr lang="en-US" sz="3200" dirty="0">
                <a:latin typeface="Gill Sans MT" panose="020B0502020104020203" pitchFamily="34" charset="0"/>
              </a:rPr>
              <a:t>to make choices and decisions and act upon them</a:t>
            </a:r>
          </a:p>
          <a:p>
            <a:pPr marL="457200" indent="-457200">
              <a:spcBef>
                <a:spcPts val="0"/>
              </a:spcBef>
              <a:buSzPct val="100000"/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7030A0"/>
                </a:solidFill>
                <a:latin typeface="Gill Sans MT" panose="020B0502020104020203" pitchFamily="34" charset="0"/>
              </a:rPr>
              <a:t>eliminating</a:t>
            </a:r>
            <a:r>
              <a:rPr lang="en-US" sz="3200" dirty="0">
                <a:latin typeface="Gill Sans MT" panose="020B0502020104020203" pitchFamily="34" charset="0"/>
              </a:rPr>
              <a:t> gender-based violence and discrimination</a:t>
            </a:r>
          </a:p>
          <a:p>
            <a:pPr marL="457200" indent="-457200">
              <a:spcBef>
                <a:spcPts val="0"/>
              </a:spcBef>
              <a:buSzPct val="100000"/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7030A0"/>
                </a:solidFill>
                <a:latin typeface="Gill Sans MT" panose="020B0502020104020203" pitchFamily="34" charset="0"/>
              </a:rPr>
              <a:t>transforming power relations </a:t>
            </a:r>
            <a:r>
              <a:rPr lang="en-US" sz="3200" dirty="0">
                <a:latin typeface="Gill Sans MT" panose="020B0502020104020203" pitchFamily="34" charset="0"/>
              </a:rPr>
              <a:t>at all levels of society</a:t>
            </a:r>
          </a:p>
        </p:txBody>
      </p:sp>
    </p:spTree>
    <p:extLst>
      <p:ext uri="{BB962C8B-B14F-4D97-AF65-F5344CB8AC3E}">
        <p14:creationId xmlns:p14="http://schemas.microsoft.com/office/powerpoint/2010/main" val="28939786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/>
    </mc:Choice>
    <mc:Fallback>
      <p:transition advClick="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F51D17-ACDE-4567-8E13-3DD09811F2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103" y="356684"/>
            <a:ext cx="9131642" cy="769441"/>
          </a:xfrm>
        </p:spPr>
        <p:txBody>
          <a:bodyPr/>
          <a:lstStyle/>
          <a:p>
            <a:r>
              <a:rPr lang="en-US" sz="4400" dirty="0">
                <a:latin typeface="Calibri" panose="020F0502020204030204" pitchFamily="34" charset="0"/>
                <a:cs typeface="Calibri" panose="020F0502020204030204" pitchFamily="34" charset="0"/>
              </a:rPr>
              <a:t>Why women? Rationale behind SDG5 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A7218EA-CD20-4281-97F5-F49362F239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9353" y="1600200"/>
            <a:ext cx="8106383" cy="4572000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rgbClr val="7030A0"/>
                </a:solidFill>
                <a:latin typeface="Gill Sans MT" panose="020B0502020104020203" pitchFamily="34" charset="0"/>
              </a:rPr>
              <a:t>half </a:t>
            </a:r>
            <a:r>
              <a:rPr lang="en-US" dirty="0">
                <a:latin typeface="Gill Sans MT" panose="020B0502020104020203" pitchFamily="34" charset="0"/>
              </a:rPr>
              <a:t>of the world’s population and half of its </a:t>
            </a:r>
            <a:r>
              <a:rPr lang="en-US" dirty="0">
                <a:solidFill>
                  <a:srgbClr val="7030A0"/>
                </a:solidFill>
                <a:latin typeface="Gill Sans MT" panose="020B0502020104020203" pitchFamily="34" charset="0"/>
              </a:rPr>
              <a:t>potential</a:t>
            </a:r>
          </a:p>
          <a:p>
            <a:r>
              <a:rPr lang="en-US" dirty="0">
                <a:solidFill>
                  <a:srgbClr val="7030A0"/>
                </a:solidFill>
                <a:latin typeface="Gill Sans MT" panose="020B0502020104020203" pitchFamily="34" charset="0"/>
              </a:rPr>
              <a:t>underrepresented</a:t>
            </a:r>
            <a:r>
              <a:rPr lang="en-US" dirty="0">
                <a:latin typeface="Gill Sans MT" panose="020B0502020104020203" pitchFamily="34" charset="0"/>
              </a:rPr>
              <a:t> at all levels of political leadership</a:t>
            </a:r>
          </a:p>
          <a:p>
            <a:r>
              <a:rPr lang="en-US" dirty="0">
                <a:latin typeface="Gill Sans MT" panose="020B0502020104020203" pitchFamily="34" charset="0"/>
              </a:rPr>
              <a:t>perform a disproportionate share of </a:t>
            </a:r>
            <a:r>
              <a:rPr lang="en-US" dirty="0">
                <a:solidFill>
                  <a:srgbClr val="7030A0"/>
                </a:solidFill>
                <a:latin typeface="Gill Sans MT" panose="020B0502020104020203" pitchFamily="34" charset="0"/>
              </a:rPr>
              <a:t>unpaid domestic work</a:t>
            </a:r>
          </a:p>
          <a:p>
            <a:r>
              <a:rPr lang="en-US" dirty="0">
                <a:solidFill>
                  <a:srgbClr val="7030A0"/>
                </a:solidFill>
                <a:latin typeface="Gill Sans MT" panose="020B0502020104020203" pitchFamily="34" charset="0"/>
              </a:rPr>
              <a:t>inequalities</a:t>
            </a:r>
            <a:r>
              <a:rPr lang="en-US" dirty="0">
                <a:latin typeface="Gill Sans MT" panose="020B0502020104020203" pitchFamily="34" charset="0"/>
              </a:rPr>
              <a:t> can begin right at birth and follow them all their lives</a:t>
            </a:r>
          </a:p>
        </p:txBody>
      </p:sp>
    </p:spTree>
    <p:extLst>
      <p:ext uri="{BB962C8B-B14F-4D97-AF65-F5344CB8AC3E}">
        <p14:creationId xmlns:p14="http://schemas.microsoft.com/office/powerpoint/2010/main" val="28226094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/>
    </mc:Choice>
    <mc:Fallback>
      <p:transition advClick="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F51D17-ACDE-4567-8E13-3DD09811F2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3052" y="500449"/>
            <a:ext cx="8457896" cy="861774"/>
          </a:xfrm>
        </p:spPr>
        <p:txBody>
          <a:bodyPr/>
          <a:lstStyle/>
          <a:p>
            <a:r>
              <a:rPr lang="en-US" sz="5000" dirty="0">
                <a:latin typeface="Calibri" panose="020F0502020204030204" pitchFamily="34" charset="0"/>
                <a:cs typeface="Calibri" panose="020F0502020204030204" pitchFamily="34" charset="0"/>
              </a:rPr>
              <a:t>Progress of SDG5 in Asia-Pacific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A7218EA-CD20-4281-97F5-F49362F239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sz="2800" dirty="0">
                <a:latin typeface="Gill Sans MT" panose="020B0502020104020203" pitchFamily="34" charset="0"/>
              </a:rPr>
              <a:t>poverty, quality education and affordable and clean energy </a:t>
            </a:r>
            <a:r>
              <a:rPr lang="en-US" sz="2800" dirty="0">
                <a:solidFill>
                  <a:srgbClr val="7030A0"/>
                </a:solidFill>
                <a:latin typeface="Gill Sans MT" panose="020B0502020104020203" pitchFamily="34" charset="0"/>
              </a:rPr>
              <a:t>(+)</a:t>
            </a:r>
          </a:p>
          <a:p>
            <a:r>
              <a:rPr lang="en-US" sz="2800" dirty="0">
                <a:latin typeface="Gill Sans MT" panose="020B0502020104020203" pitchFamily="34" charset="0"/>
              </a:rPr>
              <a:t>clean water and sanitation, decent work and economic growth and responsible consumption and production </a:t>
            </a:r>
            <a:r>
              <a:rPr lang="en-US" sz="2800" dirty="0">
                <a:solidFill>
                  <a:srgbClr val="7030A0"/>
                </a:solidFill>
                <a:latin typeface="Gill Sans MT" panose="020B0502020104020203" pitchFamily="34" charset="0"/>
              </a:rPr>
              <a:t>(-)</a:t>
            </a:r>
          </a:p>
          <a:p>
            <a:r>
              <a:rPr lang="en-US" sz="2800" dirty="0">
                <a:latin typeface="Gill Sans MT" panose="020B0502020104020203" pitchFamily="34" charset="0"/>
              </a:rPr>
              <a:t>health and well-being, gender equality and partnerships </a:t>
            </a:r>
            <a:r>
              <a:rPr lang="en-US" sz="2800" dirty="0">
                <a:solidFill>
                  <a:srgbClr val="7030A0"/>
                </a:solidFill>
                <a:latin typeface="Gill Sans MT" panose="020B0502020104020203" pitchFamily="34" charset="0"/>
              </a:rPr>
              <a:t>(-)</a:t>
            </a:r>
          </a:p>
          <a:p>
            <a:r>
              <a:rPr lang="en-US" sz="2800" dirty="0">
                <a:latin typeface="Gill Sans MT" panose="020B0502020104020203" pitchFamily="34" charset="0"/>
              </a:rPr>
              <a:t>vulnerability to disasters and climate change </a:t>
            </a:r>
            <a:r>
              <a:rPr lang="en-US" sz="2800" dirty="0">
                <a:solidFill>
                  <a:srgbClr val="7030A0"/>
                </a:solidFill>
                <a:latin typeface="Gill Sans MT" panose="020B0502020104020203" pitchFamily="34" charset="0"/>
              </a:rPr>
              <a:t>(-)</a:t>
            </a:r>
          </a:p>
          <a:p>
            <a:pPr marL="0" indent="0">
              <a:buNone/>
            </a:pPr>
            <a:endParaRPr lang="en-US" sz="2800" dirty="0">
              <a:latin typeface="Gill Sans MT" panose="020B0502020104020203" pitchFamily="34" charset="0"/>
            </a:endParaRPr>
          </a:p>
          <a:p>
            <a:endParaRPr lang="en-US" sz="2800" dirty="0">
              <a:latin typeface="Gill Sans MT" panose="020B05020201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85115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/>
    </mc:Choice>
    <mc:Fallback>
      <p:transition advClick="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close up of a map&#10;&#10;Description automatically generated">
            <a:extLst>
              <a:ext uri="{FF2B5EF4-FFF2-40B4-BE49-F238E27FC236}">
                <a16:creationId xmlns:a16="http://schemas.microsoft.com/office/drawing/2014/main" id="{F3AEB493-B4AE-4DF5-B4BA-FD0CA436DA88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49600" y="1116000"/>
            <a:ext cx="9929656" cy="454722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3230" y="327323"/>
            <a:ext cx="8077200" cy="861774"/>
          </a:xfrm>
        </p:spPr>
        <p:txBody>
          <a:bodyPr/>
          <a:lstStyle/>
          <a:p>
            <a:r>
              <a:rPr lang="en-US" sz="5000" dirty="0">
                <a:latin typeface="Calibri" panose="020F0502020204030204" pitchFamily="34" charset="0"/>
                <a:cs typeface="Calibri" panose="020F0502020204030204" pitchFamily="34" charset="0"/>
              </a:rPr>
              <a:t>ASIA-PACIFIC WATERS</a:t>
            </a:r>
            <a:endParaRPr lang="en-US" sz="5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Content Placeholder 2"/>
          <p:cNvSpPr txBox="1">
            <a:spLocks/>
          </p:cNvSpPr>
          <p:nvPr/>
        </p:nvSpPr>
        <p:spPr>
          <a:xfrm>
            <a:off x="152400" y="5780781"/>
            <a:ext cx="7010400" cy="830998"/>
          </a:xfrm>
          <a:prstGeom prst="rect">
            <a:avLst/>
          </a:prstGeom>
          <a:solidFill>
            <a:schemeClr val="tx2">
              <a:lumMod val="10000"/>
              <a:lumOff val="90000"/>
              <a:alpha val="60000"/>
            </a:schemeClr>
          </a:solidFill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Autofit/>
          </a:bodyPr>
          <a:lstStyle>
            <a:lvl1pPr marL="230188" indent="-230188" algn="l" defTabSz="457200" rtl="0" eaLnBrk="1" latinLnBrk="0" hangingPunct="1">
              <a:spcBef>
                <a:spcPts val="0"/>
              </a:spcBef>
              <a:spcAft>
                <a:spcPts val="1200"/>
              </a:spcAft>
              <a:buFont typeface="Arial"/>
              <a:buChar char="•"/>
              <a:defRPr sz="2000" b="0" i="0" kern="1200">
                <a:solidFill>
                  <a:srgbClr val="6C6463"/>
                </a:solidFill>
                <a:latin typeface="Gill Sans MT"/>
                <a:ea typeface="+mn-ea"/>
                <a:cs typeface="Gill Sans MT"/>
              </a:defRPr>
            </a:lvl1pPr>
            <a:lvl2pPr marL="684213" indent="-230188" algn="l" defTabSz="457200" rtl="0" eaLnBrk="1" latinLnBrk="0" hangingPunct="1">
              <a:spcBef>
                <a:spcPts val="0"/>
              </a:spcBef>
              <a:spcAft>
                <a:spcPts val="1200"/>
              </a:spcAft>
              <a:buFont typeface="Arial"/>
              <a:buChar char="–"/>
              <a:defRPr sz="2000" b="0" i="0" kern="1200">
                <a:solidFill>
                  <a:srgbClr val="6C6463"/>
                </a:solidFill>
                <a:latin typeface="Gill Sans MT"/>
                <a:ea typeface="+mn-ea"/>
                <a:cs typeface="Gill Sans MT"/>
              </a:defRPr>
            </a:lvl2pPr>
            <a:lvl3pPr marL="914400" indent="-230188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b="0" i="0" kern="1200">
                <a:solidFill>
                  <a:srgbClr val="6C6463"/>
                </a:solidFill>
                <a:latin typeface="Gill Sans MT"/>
                <a:ea typeface="+mn-ea"/>
                <a:cs typeface="Gill Sans MT"/>
              </a:defRPr>
            </a:lvl3pPr>
            <a:lvl4pPr marL="1146175" indent="-231775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600" b="0" i="0" kern="1200">
                <a:solidFill>
                  <a:srgbClr val="6C6463"/>
                </a:solidFill>
                <a:latin typeface="Gill Sans MT"/>
                <a:ea typeface="+mn-ea"/>
                <a:cs typeface="Gill Sans MT"/>
              </a:defRPr>
            </a:lvl4pPr>
            <a:lvl5pPr marL="1255713" indent="-230188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400" b="0" i="0" kern="1200">
                <a:solidFill>
                  <a:srgbClr val="6C6463"/>
                </a:solidFill>
                <a:latin typeface="Gill Sans MT"/>
                <a:ea typeface="+mn-ea"/>
                <a:cs typeface="Gill Sans MT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/>
            <a:r>
              <a:rPr lang="en-US" sz="1800" dirty="0">
                <a:solidFill>
                  <a:srgbClr val="124E76"/>
                </a:solidFill>
              </a:rPr>
              <a:t>Great importance to food security, nutrition, livelihood development and overall economic and social development, &amp; achievement of SDGs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85EF868-9BC7-453A-94D1-0F787585BAD8}"/>
              </a:ext>
            </a:extLst>
          </p:cNvPr>
          <p:cNvSpPr txBox="1"/>
          <p:nvPr/>
        </p:nvSpPr>
        <p:spPr>
          <a:xfrm>
            <a:off x="6149592" y="6611779"/>
            <a:ext cx="261962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Gill Sans MT" panose="020B0502020104020203" pitchFamily="34" charset="0"/>
              </a:rPr>
              <a:t>Credit: USAID Oceans &amp; Fisheries Partnership</a:t>
            </a:r>
          </a:p>
        </p:txBody>
      </p:sp>
      <p:pic>
        <p:nvPicPr>
          <p:cNvPr id="8" name="Picture 7" descr="A picture containing text, book&#10;&#10;Description automatically generated">
            <a:extLst>
              <a:ext uri="{FF2B5EF4-FFF2-40B4-BE49-F238E27FC236}">
                <a16:creationId xmlns:a16="http://schemas.microsoft.com/office/drawing/2014/main" id="{2F9A86C0-5DB9-41F8-B7FC-1EE0358DAB3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srgbClr val="5B9BD5">
                <a:shade val="45000"/>
                <a:satMod val="135000"/>
              </a:srgbClr>
              <a:prstClr val="white"/>
            </a:duotone>
            <a:alphaModFix amt="70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6219"/>
          <a:stretch/>
        </p:blipFill>
        <p:spPr>
          <a:xfrm>
            <a:off x="7021161" y="1189097"/>
            <a:ext cx="1855110" cy="283501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8AA47F2C-3758-446C-9621-94DD59C474D0}"/>
              </a:ext>
            </a:extLst>
          </p:cNvPr>
          <p:cNvSpPr/>
          <p:nvPr/>
        </p:nvSpPr>
        <p:spPr>
          <a:xfrm>
            <a:off x="267729" y="1529863"/>
            <a:ext cx="4469871" cy="23391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</a:pPr>
            <a:r>
              <a:rPr lang="en-US" sz="2800" dirty="0">
                <a:solidFill>
                  <a:srgbClr val="002060"/>
                </a:solidFill>
                <a:latin typeface="Gill Sans MT" panose="020B0502020104020203" pitchFamily="34" charset="0"/>
                <a:sym typeface="Cabin"/>
              </a:rPr>
              <a:t>Provides daily food &amp; income to </a:t>
            </a:r>
            <a:r>
              <a:rPr lang="en-US" sz="2800" b="1" dirty="0">
                <a:solidFill>
                  <a:srgbClr val="002060"/>
                </a:solidFill>
                <a:latin typeface="Gill Sans MT" panose="020B0502020104020203" pitchFamily="34" charset="0"/>
                <a:sym typeface="Cabin"/>
              </a:rPr>
              <a:t>&gt; 200 M </a:t>
            </a:r>
            <a:r>
              <a:rPr lang="en-US" sz="2800" dirty="0">
                <a:solidFill>
                  <a:srgbClr val="002060"/>
                </a:solidFill>
                <a:latin typeface="Gill Sans MT" panose="020B0502020104020203" pitchFamily="34" charset="0"/>
                <a:sym typeface="Cabin"/>
              </a:rPr>
              <a:t>in Asia-Pacific </a:t>
            </a:r>
            <a:endParaRPr lang="en-US" sz="2800" b="1" dirty="0">
              <a:solidFill>
                <a:srgbClr val="002060"/>
              </a:solidFill>
              <a:latin typeface="Gill Sans MT" panose="020B0502020104020203" pitchFamily="34" charset="0"/>
              <a:sym typeface="Cabin"/>
            </a:endParaRPr>
          </a:p>
          <a:p>
            <a:pPr marL="285750" lvl="0" indent="-28575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</a:pPr>
            <a:r>
              <a:rPr lang="en-US" sz="2800" dirty="0">
                <a:solidFill>
                  <a:srgbClr val="002060"/>
                </a:solidFill>
                <a:latin typeface="Gill Sans MT" panose="020B0502020104020203" pitchFamily="34" charset="0"/>
                <a:sym typeface="Cabin"/>
              </a:rPr>
              <a:t>Employs</a:t>
            </a:r>
            <a:r>
              <a:rPr lang="en-US" sz="2800" b="1" dirty="0">
                <a:solidFill>
                  <a:srgbClr val="002060"/>
                </a:solidFill>
                <a:latin typeface="Gill Sans MT" panose="020B0502020104020203" pitchFamily="34" charset="0"/>
                <a:sym typeface="Cabin"/>
              </a:rPr>
              <a:t> 59.51 million </a:t>
            </a:r>
            <a:r>
              <a:rPr lang="en-US" sz="2800" dirty="0">
                <a:solidFill>
                  <a:srgbClr val="002060"/>
                </a:solidFill>
                <a:latin typeface="Gill Sans MT" panose="020B0502020104020203" pitchFamily="34" charset="0"/>
                <a:sym typeface="Cabin"/>
              </a:rPr>
              <a:t>people</a:t>
            </a:r>
            <a:r>
              <a:rPr lang="en-US" sz="2800" dirty="0">
                <a:solidFill>
                  <a:srgbClr val="002060"/>
                </a:solidFill>
                <a:latin typeface="Gill Sans MT" panose="020B0502020104020203" pitchFamily="34" charset="0"/>
              </a:rPr>
              <a:t> globally</a:t>
            </a:r>
          </a:p>
          <a:p>
            <a:pPr marL="285750" lvl="0" indent="-28575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</a:pPr>
            <a:r>
              <a:rPr lang="en-US" sz="2800" b="1" dirty="0">
                <a:solidFill>
                  <a:srgbClr val="002060"/>
                </a:solidFill>
                <a:latin typeface="Gill Sans MT" panose="020B0502020104020203" pitchFamily="34" charset="0"/>
              </a:rPr>
              <a:t>85% (50.58M) </a:t>
            </a:r>
            <a:r>
              <a:rPr lang="en-US" sz="2800" dirty="0">
                <a:solidFill>
                  <a:srgbClr val="002060"/>
                </a:solidFill>
                <a:latin typeface="Gill Sans MT" panose="020B0502020104020203" pitchFamily="34" charset="0"/>
              </a:rPr>
              <a:t>in Asia </a:t>
            </a:r>
          </a:p>
        </p:txBody>
      </p:sp>
      <p:pic>
        <p:nvPicPr>
          <p:cNvPr id="13" name="Picture 12" descr="A picture containing drawing&#10;&#10;Description automatically generated">
            <a:extLst>
              <a:ext uri="{FF2B5EF4-FFF2-40B4-BE49-F238E27FC236}">
                <a16:creationId xmlns:a16="http://schemas.microsoft.com/office/drawing/2014/main" id="{A793683E-9F2D-4B3C-9156-FB9551A98C6D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30" y="4079926"/>
            <a:ext cx="2411939" cy="1371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76371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/>
    </mc:Choice>
    <mc:Fallback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F51D17-ACDE-4567-8E13-3DD09811F2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600" y="-74949"/>
            <a:ext cx="9086400" cy="1446550"/>
          </a:xfrm>
        </p:spPr>
        <p:txBody>
          <a:bodyPr/>
          <a:lstStyle/>
          <a:p>
            <a:pPr algn="ctr"/>
            <a:r>
              <a:rPr lang="en-US" sz="4400" dirty="0">
                <a:latin typeface="Calibri" panose="020F0502020204030204" pitchFamily="34" charset="0"/>
                <a:cs typeface="Calibri" panose="020F0502020204030204" pitchFamily="34" charset="0"/>
              </a:rPr>
              <a:t>Who are the women in marine conservation?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A7218EA-CD20-4281-97F5-F49362F239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6599" y="1593000"/>
            <a:ext cx="8116267" cy="5265000"/>
          </a:xfrm>
        </p:spPr>
        <p:txBody>
          <a:bodyPr>
            <a:normAutofit lnSpcReduction="10000"/>
          </a:bodyPr>
          <a:lstStyle/>
          <a:p>
            <a:pPr lvl="1"/>
            <a:r>
              <a:rPr lang="en-US">
                <a:latin typeface="Gill Sans MT" panose="020B0502020104020203" pitchFamily="34" charset="0"/>
              </a:rPr>
              <a:t>Frontliners – communities, marine areas</a:t>
            </a:r>
          </a:p>
          <a:p>
            <a:pPr lvl="1"/>
            <a:r>
              <a:rPr lang="en-US">
                <a:latin typeface="Gill Sans MT" panose="020B0502020104020203" pitchFamily="34" charset="0"/>
              </a:rPr>
              <a:t>Sectoral Fisheries</a:t>
            </a:r>
          </a:p>
          <a:p>
            <a:pPr lvl="1"/>
            <a:r>
              <a:rPr lang="en-US">
                <a:latin typeface="Gill Sans MT" panose="020B0502020104020203" pitchFamily="34" charset="0"/>
              </a:rPr>
              <a:t>Marketing, Trade</a:t>
            </a:r>
          </a:p>
          <a:p>
            <a:pPr lvl="1"/>
            <a:r>
              <a:rPr lang="en-US">
                <a:latin typeface="Gill Sans MT" panose="020B0502020104020203" pitchFamily="34" charset="0"/>
              </a:rPr>
              <a:t>Governance, leadership and management </a:t>
            </a:r>
          </a:p>
          <a:p>
            <a:pPr lvl="1"/>
            <a:r>
              <a:rPr lang="en-US">
                <a:latin typeface="Gill Sans MT" panose="020B0502020104020203" pitchFamily="34" charset="0"/>
              </a:rPr>
              <a:t>Academe, research</a:t>
            </a:r>
          </a:p>
          <a:p>
            <a:pPr lvl="1"/>
            <a:r>
              <a:rPr lang="en-US">
                <a:latin typeface="Gill Sans MT" panose="020B0502020104020203" pitchFamily="34" charset="0"/>
              </a:rPr>
              <a:t>Civil Society Organizations</a:t>
            </a:r>
          </a:p>
          <a:p>
            <a:pPr lvl="1"/>
            <a:r>
              <a:rPr lang="en-US">
                <a:latin typeface="Gill Sans MT" panose="020B0502020104020203" pitchFamily="34" charset="0"/>
              </a:rPr>
              <a:t>Private sector / industry</a:t>
            </a:r>
          </a:p>
          <a:p>
            <a:pPr lvl="1"/>
            <a:r>
              <a:rPr lang="en-US">
                <a:latin typeface="Gill Sans MT" panose="020B0502020104020203" pitchFamily="34" charset="0"/>
              </a:rPr>
              <a:t>Ecotourism</a:t>
            </a:r>
          </a:p>
          <a:p>
            <a:pPr lvl="1"/>
            <a:r>
              <a:rPr lang="en-US">
                <a:latin typeface="Gill Sans MT" panose="020B0502020104020203" pitchFamily="34" charset="0"/>
              </a:rPr>
              <a:t>Formal and informal sectors</a:t>
            </a:r>
          </a:p>
          <a:p>
            <a:pPr lvl="1"/>
            <a:r>
              <a:rPr lang="en-US">
                <a:latin typeface="Gill Sans MT" panose="020B0502020104020203" pitchFamily="34" charset="0"/>
              </a:rPr>
              <a:t>Many more … </a:t>
            </a:r>
          </a:p>
          <a:p>
            <a:endParaRPr lang="en-US" dirty="0"/>
          </a:p>
        </p:txBody>
      </p:sp>
      <p:pic>
        <p:nvPicPr>
          <p:cNvPr id="8" name="Picture 7" descr="A group of people in a park&#10;&#10;Description automatically generated">
            <a:extLst>
              <a:ext uri="{FF2B5EF4-FFF2-40B4-BE49-F238E27FC236}">
                <a16:creationId xmlns:a16="http://schemas.microsoft.com/office/drawing/2014/main" id="{976EA19A-19AC-4874-A9A7-6038959B388F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758" y="1522275"/>
            <a:ext cx="9180758" cy="517313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17A9B12-009E-47E0-82C3-1885ECB7A679}"/>
              </a:ext>
            </a:extLst>
          </p:cNvPr>
          <p:cNvSpPr txBox="1"/>
          <p:nvPr/>
        </p:nvSpPr>
        <p:spPr>
          <a:xfrm>
            <a:off x="6083864" y="2071064"/>
            <a:ext cx="3065263" cy="48013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C00000"/>
                </a:solidFill>
                <a:latin typeface="Gill Sans MT" panose="020B0502020104020203" pitchFamily="34" charset="0"/>
              </a:rPr>
              <a:t>How many?</a:t>
            </a:r>
          </a:p>
          <a:p>
            <a:r>
              <a:rPr lang="en-US" sz="3200" dirty="0">
                <a:solidFill>
                  <a:srgbClr val="C00000"/>
                </a:solidFill>
                <a:latin typeface="Gill Sans MT" panose="020B0502020104020203" pitchFamily="34" charset="0"/>
              </a:rPr>
              <a:t>Ages?</a:t>
            </a:r>
          </a:p>
          <a:p>
            <a:endParaRPr lang="en-US" sz="3200" dirty="0">
              <a:solidFill>
                <a:srgbClr val="C00000"/>
              </a:solidFill>
              <a:latin typeface="Gill Sans MT" panose="020B0502020104020203" pitchFamily="34" charset="0"/>
            </a:endParaRPr>
          </a:p>
          <a:p>
            <a:r>
              <a:rPr lang="en-US" sz="3200" dirty="0">
                <a:solidFill>
                  <a:srgbClr val="C00000"/>
                </a:solidFill>
                <a:latin typeface="Gill Sans MT" panose="020B0502020104020203" pitchFamily="34" charset="0"/>
              </a:rPr>
              <a:t>Position? </a:t>
            </a:r>
          </a:p>
          <a:p>
            <a:r>
              <a:rPr lang="en-US" sz="3200" dirty="0">
                <a:solidFill>
                  <a:srgbClr val="C00000"/>
                </a:solidFill>
                <a:latin typeface="Gill Sans MT" panose="020B0502020104020203" pitchFamily="34" charset="0"/>
              </a:rPr>
              <a:t>Education?</a:t>
            </a:r>
          </a:p>
          <a:p>
            <a:r>
              <a:rPr lang="en-US" sz="3200" dirty="0">
                <a:solidFill>
                  <a:srgbClr val="C00000"/>
                </a:solidFill>
                <a:latin typeface="Gill Sans MT" panose="020B0502020104020203" pitchFamily="34" charset="0"/>
              </a:rPr>
              <a:t>Origin?</a:t>
            </a:r>
          </a:p>
          <a:p>
            <a:r>
              <a:rPr lang="en-US" sz="3200" dirty="0">
                <a:solidFill>
                  <a:srgbClr val="C00000"/>
                </a:solidFill>
                <a:latin typeface="Gill Sans MT" panose="020B0502020104020203" pitchFamily="34" charset="0"/>
              </a:rPr>
              <a:t>Access?</a:t>
            </a:r>
          </a:p>
          <a:p>
            <a:r>
              <a:rPr lang="en-US" sz="3200" dirty="0">
                <a:solidFill>
                  <a:srgbClr val="C00000"/>
                </a:solidFill>
                <a:latin typeface="Gill Sans MT" panose="020B0502020104020203" pitchFamily="34" charset="0"/>
              </a:rPr>
              <a:t>Decision-making?</a:t>
            </a:r>
          </a:p>
          <a:p>
            <a:r>
              <a:rPr lang="en-US" sz="3200" dirty="0">
                <a:solidFill>
                  <a:srgbClr val="C00000"/>
                </a:solidFill>
                <a:latin typeface="Gill Sans MT" panose="020B0502020104020203" pitchFamily="34" charset="0"/>
              </a:rPr>
              <a:t>Voice?</a:t>
            </a:r>
          </a:p>
          <a:p>
            <a:endParaRPr lang="en-US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60696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/>
    </mc:Choice>
    <mc:Fallback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F51D17-ACDE-4567-8E13-3DD09811F2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359269"/>
            <a:ext cx="9082216" cy="830997"/>
          </a:xfrm>
        </p:spPr>
        <p:txBody>
          <a:bodyPr/>
          <a:lstStyle/>
          <a:p>
            <a:pPr algn="ctr"/>
            <a:r>
              <a:rPr lang="en-US" sz="4800" dirty="0">
                <a:latin typeface="Calibri" panose="020F0502020204030204" pitchFamily="34" charset="0"/>
                <a:cs typeface="Calibri" panose="020F0502020204030204" pitchFamily="34" charset="0"/>
              </a:rPr>
              <a:t>CTI-CFF Women Leaders’ Forum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9D6E93B-E1F9-4FDA-B58C-9663AF1CE41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76" b="7267"/>
          <a:stretch/>
        </p:blipFill>
        <p:spPr>
          <a:xfrm>
            <a:off x="2973" y="1470152"/>
            <a:ext cx="9141027" cy="30861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DDFBCE1-26A8-4DAF-A714-7049B196938E}"/>
              </a:ext>
            </a:extLst>
          </p:cNvPr>
          <p:cNvSpPr txBox="1"/>
          <p:nvPr/>
        </p:nvSpPr>
        <p:spPr>
          <a:xfrm>
            <a:off x="7505090" y="4186920"/>
            <a:ext cx="16389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Gill Sans MT" panose="020B0502020104020203" pitchFamily="34" charset="0"/>
              </a:rPr>
              <a:t>Photo: J.M. Saad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546A92D-227A-454D-958B-AD56A1B18A4A}"/>
              </a:ext>
            </a:extLst>
          </p:cNvPr>
          <p:cNvSpPr/>
          <p:nvPr/>
        </p:nvSpPr>
        <p:spPr>
          <a:xfrm>
            <a:off x="200025" y="4775182"/>
            <a:ext cx="874395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800100">
              <a:spcBef>
                <a:spcPct val="0"/>
              </a:spcBef>
            </a:pPr>
            <a:r>
              <a:rPr lang="en-US" sz="2800" b="1" dirty="0">
                <a:latin typeface="Gill Sans MT" panose="020B0502020104020203" pitchFamily="34" charset="0"/>
              </a:rPr>
              <a:t>VISION: </a:t>
            </a:r>
          </a:p>
          <a:p>
            <a:pPr lvl="0" defTabSz="800100">
              <a:spcBef>
                <a:spcPct val="0"/>
              </a:spcBef>
            </a:pPr>
            <a:r>
              <a:rPr lang="en-US" sz="2800" dirty="0">
                <a:latin typeface="Gill Sans MT" panose="020B0502020104020203" pitchFamily="34" charset="0"/>
                <a:ea typeface="Roboto" panose="02000000000000000000" pitchFamily="2" charset="0"/>
              </a:rPr>
              <a:t>Empowered women leaders driving positive change in protecting and managing marine and coastal ecosystems in the Coral Triangle region</a:t>
            </a:r>
            <a:endParaRPr lang="en-GB" sz="2800" dirty="0">
              <a:latin typeface="Gill Sans MT" panose="020B0502020104020203" pitchFamily="34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49594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/>
    </mc:Choice>
    <mc:Fallback>
      <p:transition advClick="0"/>
    </mc:Fallback>
  </mc:AlternateContent>
</p:sld>
</file>

<file path=ppt/theme/theme1.xml><?xml version="1.0" encoding="utf-8"?>
<a:theme xmlns:a="http://schemas.openxmlformats.org/drawingml/2006/main" name="SketchyVTI">
  <a:themeElements>
    <a:clrScheme name="SketchyVTI">
      <a:dk1>
        <a:sysClr val="windowText" lastClr="000000"/>
      </a:dk1>
      <a:lt1>
        <a:sysClr val="window" lastClr="FFFFFF"/>
      </a:lt1>
      <a:dk2>
        <a:srgbClr val="39302A"/>
      </a:dk2>
      <a:lt2>
        <a:srgbClr val="E5DEDB"/>
      </a:lt2>
      <a:accent1>
        <a:srgbClr val="E4650E"/>
      </a:accent1>
      <a:accent2>
        <a:srgbClr val="00A5AB"/>
      </a:accent2>
      <a:accent3>
        <a:srgbClr val="09963B"/>
      </a:accent3>
      <a:accent4>
        <a:srgbClr val="E64823"/>
      </a:accent4>
      <a:accent5>
        <a:srgbClr val="9C6A6A"/>
      </a:accent5>
      <a:accent6>
        <a:srgbClr val="824F8C"/>
      </a:accent6>
      <a:hlink>
        <a:srgbClr val="2998E3"/>
      </a:hlink>
      <a:folHlink>
        <a:srgbClr val="7F723D"/>
      </a:folHlink>
    </a:clrScheme>
    <a:fontScheme name="Sketchy_SerifHand">
      <a:majorFont>
        <a:latin typeface="The Serif Hand Black"/>
        <a:ea typeface=""/>
        <a:cs typeface=""/>
      </a:majorFont>
      <a:minorFont>
        <a:latin typeface="The Han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ketchyVTI" id="{A6D2C935-A6E4-4DD9-BCC5-5AE2504DB8EA}" vid="{F0754072-50B6-4C01-B911-67246C9F58D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364</TotalTime>
  <Words>1035</Words>
  <Application>Microsoft Office PowerPoint</Application>
  <PresentationFormat>On-screen Show (4:3)</PresentationFormat>
  <Paragraphs>156</Paragraphs>
  <Slides>19</Slides>
  <Notes>18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6" baseType="lpstr">
      <vt:lpstr>Arial</vt:lpstr>
      <vt:lpstr>Cabin</vt:lpstr>
      <vt:lpstr>Calibri</vt:lpstr>
      <vt:lpstr>Gill Sans MT</vt:lpstr>
      <vt:lpstr>The Hand</vt:lpstr>
      <vt:lpstr>The Serif Hand Black</vt:lpstr>
      <vt:lpstr>SketchyVTI</vt:lpstr>
      <vt:lpstr>Women and Marine Conservation in Coral Triangle: Progress, Challenges and Future Directions</vt:lpstr>
      <vt:lpstr>PowerPoint Presentation</vt:lpstr>
      <vt:lpstr>SDGs relevant to CTI-CFF</vt:lpstr>
      <vt:lpstr>PROMOTING GENDER EQUALITY &amp; WOMEN’s EMPOWERMENT</vt:lpstr>
      <vt:lpstr>Why women? Rationale behind SDG5 </vt:lpstr>
      <vt:lpstr>Progress of SDG5 in Asia-Pacific</vt:lpstr>
      <vt:lpstr>ASIA-PACIFIC WATERS</vt:lpstr>
      <vt:lpstr>Who are the women in marine conservation?</vt:lpstr>
      <vt:lpstr>CTI-CFF Women Leaders’ Forum</vt:lpstr>
      <vt:lpstr>Progress –  what has been done so far?</vt:lpstr>
      <vt:lpstr>Progress –  what has been done so far?</vt:lpstr>
      <vt:lpstr>Progress –  what has been done so far?</vt:lpstr>
      <vt:lpstr>Recognizing Women Leaders</vt:lpstr>
      <vt:lpstr>Challenges – women’s burdens</vt:lpstr>
      <vt:lpstr>Challenges – COVID 19</vt:lpstr>
      <vt:lpstr>Challenges - institutional</vt:lpstr>
      <vt:lpstr>Future directions – recommendations for WLF</vt:lpstr>
      <vt:lpstr>Future directions – Recommendations</vt:lpstr>
      <vt:lpstr>ACKNOWLEDGMENT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Women and Marine Conservation in Coral Triangle: Progress, Challenges and Future Directions</dc:title>
  <dc:creator>Jigsz Svanit</dc:creator>
  <cp:lastModifiedBy>Jigsz Svanit</cp:lastModifiedBy>
  <cp:revision>71</cp:revision>
  <dcterms:created xsi:type="dcterms:W3CDTF">2020-06-17T03:12:20Z</dcterms:created>
  <dcterms:modified xsi:type="dcterms:W3CDTF">2020-06-17T09:36:46Z</dcterms:modified>
</cp:coreProperties>
</file>