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Open Sans ExtraBold"/>
      <p:bold r:id="rId19"/>
      <p:boldItalic r:id="rId20"/>
    </p:embeddedFont>
    <p:embeddedFont>
      <p:font typeface="Helvetica Neue"/>
      <p:regular r:id="rId21"/>
      <p:bold r:id="rId22"/>
      <p:italic r:id="rId23"/>
      <p:boldItalic r:id="rId24"/>
    </p:embeddedFont>
    <p:embeddedFont>
      <p:font typeface="Arial Black"/>
      <p:regular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4645FC8-73F7-4E94-ADD9-34B9FE299EF6}">
  <a:tblStyle styleId="{84645FC8-73F7-4E94-ADD9-34B9FE299EF6}" styleName="Table_0">
    <a:wholeTbl>
      <a:tcTxStyle b="off" i="off">
        <a:font>
          <a:latin typeface="Arial"/>
          <a:ea typeface="Arial"/>
          <a:cs typeface="Arial"/>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BF1E8"/>
          </a:solidFill>
        </a:fill>
      </a:tcStyle>
    </a:band1H>
    <a:band2H>
      <a:tcTxStyle/>
    </a:band2H>
    <a:band1V>
      <a:tcTxStyle/>
      <a:tcStyle>
        <a:fill>
          <a:solidFill>
            <a:srgbClr val="EBF1E8"/>
          </a:solidFill>
        </a:fill>
      </a:tcStyle>
    </a:band1V>
    <a:band2V>
      <a:tcTx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6"/>
          </a:solidFill>
        </a:fill>
      </a:tcStyle>
    </a:firstRow>
    <a:neCell>
      <a:tcTxStyle/>
    </a:neCell>
    <a:nwCell>
      <a:tcTxStyle/>
    </a:nwCell>
  </a:tblStyle>
  <a:tblStyle styleId="{7436A486-20F2-47F6-B717-3863E573C9A1}"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Arial"/>
          <a:ea typeface="Arial"/>
          <a:cs typeface="Arial"/>
        </a:font>
        <a:schemeClr val="lt1"/>
      </a:tcTxStyle>
      <a:tcStyle>
        <a:fill>
          <a:solidFill>
            <a:schemeClr val="accent6"/>
          </a:solidFill>
        </a:fill>
      </a:tcStyle>
    </a:lastCol>
    <a:firstCol>
      <a:tcTxStyle b="on" i="off">
        <a:font>
          <a:latin typeface="Arial"/>
          <a:ea typeface="Arial"/>
          <a:cs typeface="Arial"/>
        </a:font>
        <a:schemeClr val="lt1"/>
      </a:tcTxStyle>
      <a:tcStyle>
        <a:fill>
          <a:solidFill>
            <a:schemeClr val="accent6"/>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OpenSansExtraBold-boldItalic.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ArialBlack-regular.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OpenSansExtraBold-bold.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1" name="Shape 71"/>
        <p:cNvGrpSpPr/>
        <p:nvPr/>
      </p:nvGrpSpPr>
      <p:grpSpPr>
        <a:xfrm>
          <a:off x="0" y="0"/>
          <a:ext cx="0" cy="0"/>
          <a:chOff x="0" y="0"/>
          <a:chExt cx="0" cy="0"/>
        </a:xfrm>
      </p:grpSpPr>
      <p:sp>
        <p:nvSpPr>
          <p:cNvPr id="72" name="Google Shape;7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5" name="Google Shape;25;p3"/>
          <p:cNvPicPr preferRelativeResize="0"/>
          <p:nvPr/>
        </p:nvPicPr>
        <p:blipFill rotWithShape="1">
          <a:blip r:embed="rId2">
            <a:alphaModFix/>
          </a:blip>
          <a:srcRect b="89" l="10913" r="7644" t="92857"/>
          <a:stretch/>
        </p:blipFill>
        <p:spPr>
          <a:xfrm>
            <a:off x="-27215" y="6590805"/>
            <a:ext cx="12219215" cy="2610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6" name="Shape 26"/>
        <p:cNvGrpSpPr/>
        <p:nvPr/>
      </p:nvGrpSpPr>
      <p:grpSpPr>
        <a:xfrm>
          <a:off x="0" y="0"/>
          <a:ext cx="0" cy="0"/>
          <a:chOff x="0" y="0"/>
          <a:chExt cx="0" cy="0"/>
        </a:xfrm>
      </p:grpSpPr>
      <p:sp>
        <p:nvSpPr>
          <p:cNvPr id="27" name="Google Shape;27;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2" name="Shape 32"/>
        <p:cNvGrpSpPr/>
        <p:nvPr/>
      </p:nvGrpSpPr>
      <p:grpSpPr>
        <a:xfrm>
          <a:off x="0" y="0"/>
          <a:ext cx="0" cy="0"/>
          <a:chOff x="0" y="0"/>
          <a:chExt cx="0" cy="0"/>
        </a:xfrm>
      </p:grpSpPr>
      <p:sp>
        <p:nvSpPr>
          <p:cNvPr id="33" name="Google Shape;3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9" name="Shape 39"/>
        <p:cNvGrpSpPr/>
        <p:nvPr/>
      </p:nvGrpSpPr>
      <p:grpSpPr>
        <a:xfrm>
          <a:off x="0" y="0"/>
          <a:ext cx="0" cy="0"/>
          <a:chOff x="0" y="0"/>
          <a:chExt cx="0" cy="0"/>
        </a:xfrm>
      </p:grpSpPr>
      <p:sp>
        <p:nvSpPr>
          <p:cNvPr id="40" name="Google Shape;40;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8" name="Shape 48"/>
        <p:cNvGrpSpPr/>
        <p:nvPr/>
      </p:nvGrpSpPr>
      <p:grpSpPr>
        <a:xfrm>
          <a:off x="0" y="0"/>
          <a:ext cx="0" cy="0"/>
          <a:chOff x="0" y="0"/>
          <a:chExt cx="0" cy="0"/>
        </a:xfrm>
      </p:grpSpPr>
      <p:sp>
        <p:nvSpPr>
          <p:cNvPr id="49" name="Google Shape;4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0" name="Google Shape;60;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7" name="Google Shape;67;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Black"/>
              <a:buNone/>
              <a:defRPr b="0" i="0" sz="44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a:off x="10482109" y="365125"/>
            <a:ext cx="1276350" cy="1181100"/>
          </a:xfrm>
          <a:prstGeom prst="rect">
            <a:avLst/>
          </a:prstGeom>
          <a:noFill/>
          <a:ln>
            <a:noFill/>
          </a:ln>
        </p:spPr>
      </p:pic>
      <p:pic>
        <p:nvPicPr>
          <p:cNvPr id="12" name="Google Shape;12;p1"/>
          <p:cNvPicPr preferRelativeResize="0"/>
          <p:nvPr/>
        </p:nvPicPr>
        <p:blipFill rotWithShape="1">
          <a:blip r:embed="rId2">
            <a:alphaModFix/>
          </a:blip>
          <a:srcRect b="89" l="10913" r="7644" t="92857"/>
          <a:stretch/>
        </p:blipFill>
        <p:spPr>
          <a:xfrm>
            <a:off x="-27215" y="6590805"/>
            <a:ext cx="12219215" cy="2610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3.jp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3.jp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3"/>
          <p:cNvPicPr preferRelativeResize="0"/>
          <p:nvPr/>
        </p:nvPicPr>
        <p:blipFill rotWithShape="1">
          <a:blip r:embed="rId3">
            <a:alphaModFix/>
          </a:blip>
          <a:srcRect b="19582" l="490" r="19927" t="26818"/>
          <a:stretch/>
        </p:blipFill>
        <p:spPr>
          <a:xfrm>
            <a:off x="11503" y="0"/>
            <a:ext cx="12215004" cy="5467995"/>
          </a:xfrm>
          <a:prstGeom prst="rect">
            <a:avLst/>
          </a:prstGeom>
          <a:noFill/>
          <a:ln>
            <a:noFill/>
          </a:ln>
        </p:spPr>
      </p:pic>
      <p:sp>
        <p:nvSpPr>
          <p:cNvPr id="88" name="Google Shape;88;p13"/>
          <p:cNvSpPr txBox="1"/>
          <p:nvPr/>
        </p:nvSpPr>
        <p:spPr>
          <a:xfrm>
            <a:off x="318621" y="400176"/>
            <a:ext cx="2643672"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5000" u="none" cap="none" strike="noStrike">
                <a:solidFill>
                  <a:schemeClr val="lt1"/>
                </a:solidFill>
                <a:latin typeface="Arial Black"/>
                <a:ea typeface="Arial Black"/>
                <a:cs typeface="Arial Black"/>
                <a:sym typeface="Arial Black"/>
              </a:rPr>
              <a:t>SOM14</a:t>
            </a:r>
            <a:endParaRPr/>
          </a:p>
        </p:txBody>
      </p:sp>
      <p:sp>
        <p:nvSpPr>
          <p:cNvPr id="89" name="Google Shape;89;p13"/>
          <p:cNvSpPr txBox="1"/>
          <p:nvPr/>
        </p:nvSpPr>
        <p:spPr>
          <a:xfrm>
            <a:off x="353550" y="1114039"/>
            <a:ext cx="359906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14</a:t>
            </a:r>
            <a:r>
              <a:rPr b="1" baseline="30000" lang="en-US" sz="1800">
                <a:solidFill>
                  <a:schemeClr val="lt1"/>
                </a:solidFill>
                <a:latin typeface="Open Sans ExtraBold"/>
                <a:ea typeface="Open Sans ExtraBold"/>
                <a:cs typeface="Open Sans ExtraBold"/>
                <a:sym typeface="Open Sans ExtraBold"/>
              </a:rPr>
              <a:t>th</a:t>
            </a:r>
            <a:r>
              <a:rPr b="1" lang="en-US" sz="1800">
                <a:solidFill>
                  <a:schemeClr val="lt1"/>
                </a:solidFill>
                <a:latin typeface="Open Sans ExtraBold"/>
                <a:ea typeface="Open Sans ExtraBold"/>
                <a:cs typeface="Open Sans ExtraBold"/>
                <a:sym typeface="Open Sans ExtraBold"/>
              </a:rPr>
              <a:t> Senior Officials’ Meeting</a:t>
            </a:r>
            <a:endParaRPr/>
          </a:p>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12 - 13 December 2018</a:t>
            </a:r>
            <a:endParaRPr/>
          </a:p>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Manila, Philippines</a:t>
            </a:r>
            <a:endParaRPr/>
          </a:p>
        </p:txBody>
      </p:sp>
      <p:sp>
        <p:nvSpPr>
          <p:cNvPr id="90" name="Google Shape;90;p13"/>
          <p:cNvSpPr txBox="1"/>
          <p:nvPr/>
        </p:nvSpPr>
        <p:spPr>
          <a:xfrm>
            <a:off x="34508" y="2574834"/>
            <a:ext cx="12191999" cy="723284"/>
          </a:xfrm>
          <a:prstGeom prst="rect">
            <a:avLst/>
          </a:prstGeom>
          <a:solidFill>
            <a:srgbClr val="90C42F">
              <a:alpha val="60000"/>
            </a:srgbClr>
          </a:solid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300"/>
              <a:buFont typeface="Arial Black"/>
              <a:buNone/>
            </a:pPr>
            <a:r>
              <a:rPr b="1" lang="en-US" sz="4300" u="none">
                <a:solidFill>
                  <a:schemeClr val="lt1"/>
                </a:solidFill>
                <a:latin typeface="Arial Black"/>
                <a:ea typeface="Arial Black"/>
                <a:cs typeface="Arial Black"/>
                <a:sym typeface="Arial Black"/>
              </a:rPr>
              <a:t>  SESSION 8: TECHNICAL WG</a:t>
            </a:r>
            <a:endParaRPr/>
          </a:p>
        </p:txBody>
      </p:sp>
      <p:sp>
        <p:nvSpPr>
          <p:cNvPr id="91" name="Google Shape;91;p13"/>
          <p:cNvSpPr txBox="1"/>
          <p:nvPr/>
        </p:nvSpPr>
        <p:spPr>
          <a:xfrm>
            <a:off x="373427" y="4351634"/>
            <a:ext cx="7490135" cy="71678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SzPts val="2000"/>
              <a:buFont typeface="Arial"/>
              <a:buNone/>
            </a:pPr>
            <a:r>
              <a:rPr b="1" lang="en-US" sz="2000" u="none">
                <a:solidFill>
                  <a:schemeClr val="lt1"/>
                </a:solidFill>
                <a:latin typeface="Open Sans"/>
                <a:ea typeface="Open Sans"/>
                <a:cs typeface="Open Sans"/>
                <a:sym typeface="Open Sans"/>
              </a:rPr>
              <a:t>Vagi Rei</a:t>
            </a:r>
            <a:endParaRPr/>
          </a:p>
          <a:p>
            <a:pPr indent="0" lvl="0" marL="0" marR="0" rtl="0" algn="l">
              <a:lnSpc>
                <a:spcPct val="80000"/>
              </a:lnSpc>
              <a:spcBef>
                <a:spcPts val="1000"/>
              </a:spcBef>
              <a:spcAft>
                <a:spcPts val="0"/>
              </a:spcAft>
              <a:buClr>
                <a:schemeClr val="lt1"/>
              </a:buClr>
              <a:buSzPts val="2000"/>
              <a:buFont typeface="Arial"/>
              <a:buNone/>
            </a:pPr>
            <a:r>
              <a:rPr b="1" lang="en-US" sz="2000" u="none">
                <a:solidFill>
                  <a:schemeClr val="lt1"/>
                </a:solidFill>
                <a:latin typeface="Open Sans"/>
                <a:ea typeface="Open Sans"/>
                <a:cs typeface="Open Sans"/>
                <a:sym typeface="Open Sans"/>
              </a:rPr>
              <a:t>Chair of CTI-CFF Threatened Species Working Group</a:t>
            </a:r>
            <a:endParaRPr/>
          </a:p>
        </p:txBody>
      </p:sp>
      <p:pic>
        <p:nvPicPr>
          <p:cNvPr id="92" name="Google Shape;92;p13"/>
          <p:cNvPicPr preferRelativeResize="0"/>
          <p:nvPr/>
        </p:nvPicPr>
        <p:blipFill rotWithShape="1">
          <a:blip r:embed="rId4">
            <a:alphaModFix/>
          </a:blip>
          <a:srcRect b="0" l="0" r="0" t="0"/>
          <a:stretch/>
        </p:blipFill>
        <p:spPr>
          <a:xfrm>
            <a:off x="6096000" y="5531672"/>
            <a:ext cx="977676" cy="982928"/>
          </a:xfrm>
          <a:prstGeom prst="rect">
            <a:avLst/>
          </a:prstGeom>
          <a:noFill/>
          <a:ln>
            <a:noFill/>
          </a:ln>
        </p:spPr>
      </p:pic>
      <p:pic>
        <p:nvPicPr>
          <p:cNvPr id="93" name="Google Shape;93;p13"/>
          <p:cNvPicPr preferRelativeResize="0"/>
          <p:nvPr/>
        </p:nvPicPr>
        <p:blipFill rotWithShape="1">
          <a:blip r:embed="rId5">
            <a:alphaModFix/>
          </a:blip>
          <a:srcRect b="0" l="0" r="0" t="0"/>
          <a:stretch/>
        </p:blipFill>
        <p:spPr>
          <a:xfrm>
            <a:off x="3178053" y="5471923"/>
            <a:ext cx="2601779" cy="1102426"/>
          </a:xfrm>
          <a:prstGeom prst="rect">
            <a:avLst/>
          </a:prstGeom>
          <a:noFill/>
          <a:ln>
            <a:noFill/>
          </a:ln>
        </p:spPr>
      </p:pic>
      <p:pic>
        <p:nvPicPr>
          <p:cNvPr descr="A close up of a sign&#10;&#10;Description automatically generated" id="94" name="Google Shape;94;p13"/>
          <p:cNvPicPr preferRelativeResize="0"/>
          <p:nvPr/>
        </p:nvPicPr>
        <p:blipFill rotWithShape="1">
          <a:blip r:embed="rId6">
            <a:alphaModFix/>
          </a:blip>
          <a:srcRect b="0" l="0" r="0" t="0"/>
          <a:stretch/>
        </p:blipFill>
        <p:spPr>
          <a:xfrm>
            <a:off x="161401" y="5577175"/>
            <a:ext cx="2844315" cy="928985"/>
          </a:xfrm>
          <a:prstGeom prst="rect">
            <a:avLst/>
          </a:prstGeom>
          <a:noFill/>
          <a:ln>
            <a:noFill/>
          </a:ln>
        </p:spPr>
      </p:pic>
      <p:sp>
        <p:nvSpPr>
          <p:cNvPr id="95" name="Google Shape;95;p13"/>
          <p:cNvSpPr txBox="1"/>
          <p:nvPr/>
        </p:nvSpPr>
        <p:spPr>
          <a:xfrm>
            <a:off x="353549" y="3814169"/>
            <a:ext cx="7490135" cy="7167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000"/>
              <a:buFont typeface="Arial"/>
              <a:buNone/>
            </a:pPr>
            <a:r>
              <a:t/>
            </a:r>
            <a:endParaRPr b="0" sz="3000" u="none">
              <a:solidFill>
                <a:schemeClr val="lt1"/>
              </a:solidFill>
              <a:latin typeface="Open Sans ExtraBold"/>
              <a:ea typeface="Open Sans ExtraBold"/>
              <a:cs typeface="Open Sans ExtraBold"/>
              <a:sym typeface="Open Sans ExtraBold"/>
            </a:endParaRPr>
          </a:p>
        </p:txBody>
      </p:sp>
      <p:sp>
        <p:nvSpPr>
          <p:cNvPr id="96" name="Google Shape;96;p13"/>
          <p:cNvSpPr txBox="1"/>
          <p:nvPr/>
        </p:nvSpPr>
        <p:spPr>
          <a:xfrm>
            <a:off x="373427" y="3358365"/>
            <a:ext cx="10430408" cy="7167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000"/>
              <a:buFont typeface="Arial"/>
              <a:buNone/>
            </a:pPr>
            <a:r>
              <a:rPr b="1" lang="en-US" sz="3000" u="none">
                <a:solidFill>
                  <a:schemeClr val="lt1"/>
                </a:solidFill>
                <a:latin typeface="Open Sans ExtraBold"/>
                <a:ea typeface="Open Sans ExtraBold"/>
                <a:cs typeface="Open Sans ExtraBold"/>
                <a:sym typeface="Open Sans ExtraBold"/>
              </a:rPr>
              <a:t>Threatened Species Working Group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Black"/>
              <a:buNone/>
            </a:pPr>
            <a:r>
              <a:rPr lang="en-US"/>
              <a:t>Challenges</a:t>
            </a:r>
            <a:endParaRPr/>
          </a:p>
        </p:txBody>
      </p:sp>
      <p:sp>
        <p:nvSpPr>
          <p:cNvPr id="158" name="Google Shape;158;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Funds to support the activities in the Regional level e.g. Write shop</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Technical assistance and support in the developing/writing  of the region-wide assessment report and conservation plan for TS (marine mammals, sharks and rays and sea turtle) in the coral triangle areas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Google Shape;163;p23"/>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164" name="Google Shape;164;p23"/>
          <p:cNvSpPr txBox="1"/>
          <p:nvPr>
            <p:ph type="title"/>
          </p:nvPr>
        </p:nvSpPr>
        <p:spPr>
          <a:xfrm>
            <a:off x="515470" y="257549"/>
            <a:ext cx="10515600" cy="89228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200"/>
              <a:buFont typeface="Arial Black"/>
              <a:buNone/>
            </a:pPr>
            <a:r>
              <a:rPr b="1" lang="en-US" sz="3200">
                <a:solidFill>
                  <a:srgbClr val="474443"/>
                </a:solidFill>
                <a:latin typeface="Arial Black"/>
                <a:ea typeface="Arial Black"/>
                <a:cs typeface="Arial Black"/>
                <a:sym typeface="Arial Black"/>
              </a:rPr>
              <a:t>Work Plan 2019</a:t>
            </a:r>
            <a:endParaRPr/>
          </a:p>
        </p:txBody>
      </p:sp>
      <p:graphicFrame>
        <p:nvGraphicFramePr>
          <p:cNvPr id="165" name="Google Shape;165;p23"/>
          <p:cNvGraphicFramePr/>
          <p:nvPr/>
        </p:nvGraphicFramePr>
        <p:xfrm>
          <a:off x="192740" y="849804"/>
          <a:ext cx="3000000" cy="3000000"/>
        </p:xfrm>
        <a:graphic>
          <a:graphicData uri="http://schemas.openxmlformats.org/drawingml/2006/table">
            <a:tbl>
              <a:tblPr bandRow="1" firstRow="1">
                <a:noFill/>
                <a:tableStyleId>{7436A486-20F2-47F6-B717-3863E573C9A1}</a:tableStyleId>
              </a:tblPr>
              <a:tblGrid>
                <a:gridCol w="5280400"/>
                <a:gridCol w="1298725"/>
                <a:gridCol w="3109575"/>
                <a:gridCol w="1472350"/>
              </a:tblGrid>
              <a:tr h="605200">
                <a:tc>
                  <a:txBody>
                    <a:bodyPr/>
                    <a:lstStyle/>
                    <a:p>
                      <a:pPr indent="0" lvl="0" marL="0" marR="0" rtl="0" algn="l">
                        <a:lnSpc>
                          <a:spcPct val="107000"/>
                        </a:lnSpc>
                        <a:spcBef>
                          <a:spcPts val="0"/>
                        </a:spcBef>
                        <a:spcAft>
                          <a:spcPts val="0"/>
                        </a:spcAft>
                        <a:buNone/>
                      </a:pPr>
                      <a:r>
                        <a:rPr b="1" lang="en-US" sz="1800"/>
                        <a:t>Activities </a:t>
                      </a:r>
                      <a:endParaRPr b="1" sz="1800">
                        <a:latin typeface="Calibri"/>
                        <a:ea typeface="Calibri"/>
                        <a:cs typeface="Calibri"/>
                        <a:sym typeface="Calibri"/>
                      </a:endParaRPr>
                    </a:p>
                  </a:txBody>
                  <a:tcPr marT="40650" marB="40650" marR="81300" marL="81300" anchor="ctr"/>
                </a:tc>
                <a:tc>
                  <a:txBody>
                    <a:bodyPr/>
                    <a:lstStyle/>
                    <a:p>
                      <a:pPr indent="0" lvl="0" marL="0" marR="0" rtl="0" algn="l">
                        <a:lnSpc>
                          <a:spcPct val="107000"/>
                        </a:lnSpc>
                        <a:spcBef>
                          <a:spcPts val="0"/>
                        </a:spcBef>
                        <a:spcAft>
                          <a:spcPts val="0"/>
                        </a:spcAft>
                        <a:buNone/>
                      </a:pPr>
                      <a:r>
                        <a:rPr b="1" lang="en-US" sz="1800"/>
                        <a:t>Time Frame</a:t>
                      </a:r>
                      <a:endParaRPr b="1" sz="1800">
                        <a:latin typeface="Calibri"/>
                        <a:ea typeface="Calibri"/>
                        <a:cs typeface="Calibri"/>
                        <a:sym typeface="Calibri"/>
                      </a:endParaRPr>
                    </a:p>
                  </a:txBody>
                  <a:tcPr marT="40650" marB="40650" marR="81300" marL="81300"/>
                </a:tc>
                <a:tc>
                  <a:txBody>
                    <a:bodyPr/>
                    <a:lstStyle/>
                    <a:p>
                      <a:pPr indent="0" lvl="0" marL="0" marR="0" rtl="0" algn="l">
                        <a:lnSpc>
                          <a:spcPct val="107000"/>
                        </a:lnSpc>
                        <a:spcBef>
                          <a:spcPts val="0"/>
                        </a:spcBef>
                        <a:spcAft>
                          <a:spcPts val="0"/>
                        </a:spcAft>
                        <a:buNone/>
                      </a:pPr>
                      <a:r>
                        <a:rPr b="1" lang="en-US" sz="1800"/>
                        <a:t>Projected Budget</a:t>
                      </a:r>
                      <a:endParaRPr b="1" sz="1800">
                        <a:latin typeface="Calibri"/>
                        <a:ea typeface="Calibri"/>
                        <a:cs typeface="Calibri"/>
                        <a:sym typeface="Calibri"/>
                      </a:endParaRPr>
                    </a:p>
                  </a:txBody>
                  <a:tcPr marT="0" marB="0" marR="0" marL="0"/>
                </a:tc>
                <a:tc>
                  <a:txBody>
                    <a:bodyPr/>
                    <a:lstStyle/>
                    <a:p>
                      <a:pPr indent="0" lvl="0" marL="0" marR="0" rtl="0" algn="l">
                        <a:lnSpc>
                          <a:spcPct val="107000"/>
                        </a:lnSpc>
                        <a:spcBef>
                          <a:spcPts val="0"/>
                        </a:spcBef>
                        <a:spcAft>
                          <a:spcPts val="0"/>
                        </a:spcAft>
                        <a:buNone/>
                      </a:pPr>
                      <a:r>
                        <a:rPr b="1" lang="en-US" sz="1800"/>
                        <a:t>Source of Budget</a:t>
                      </a:r>
                      <a:endParaRPr b="1" sz="1800">
                        <a:latin typeface="Calibri"/>
                        <a:ea typeface="Calibri"/>
                        <a:cs typeface="Calibri"/>
                        <a:sym typeface="Calibri"/>
                      </a:endParaRPr>
                    </a:p>
                  </a:txBody>
                  <a:tcPr marT="0" marB="0" marR="0" marL="0"/>
                </a:tc>
              </a:tr>
              <a:tr h="1213400">
                <a:tc>
                  <a:txBody>
                    <a:bodyPr/>
                    <a:lstStyle/>
                    <a:p>
                      <a:pPr indent="0" lvl="0" marL="0" marR="0" rtl="0" algn="l">
                        <a:lnSpc>
                          <a:spcPct val="107000"/>
                        </a:lnSpc>
                        <a:spcBef>
                          <a:spcPts val="0"/>
                        </a:spcBef>
                        <a:spcAft>
                          <a:spcPts val="0"/>
                        </a:spcAft>
                        <a:buClr>
                          <a:schemeClr val="dk1"/>
                        </a:buClr>
                        <a:buSzPts val="1600"/>
                        <a:buFont typeface="Arial"/>
                        <a:buNone/>
                      </a:pPr>
                      <a:r>
                        <a:rPr b="0" lang="en-US" sz="1600">
                          <a:latin typeface="Arial"/>
                          <a:ea typeface="Arial"/>
                          <a:cs typeface="Arial"/>
                          <a:sym typeface="Arial"/>
                        </a:rPr>
                        <a:t>Identification training on sharks and rays</a:t>
                      </a:r>
                      <a:endParaRPr/>
                    </a:p>
                    <a:p>
                      <a:pPr indent="0" lvl="0" marL="0" marR="0" rtl="0" algn="l">
                        <a:lnSpc>
                          <a:spcPct val="107000"/>
                        </a:lnSpc>
                        <a:spcBef>
                          <a:spcPts val="0"/>
                        </a:spcBef>
                        <a:spcAft>
                          <a:spcPts val="0"/>
                        </a:spcAft>
                        <a:buNone/>
                      </a:pPr>
                      <a:r>
                        <a:t/>
                      </a:r>
                      <a:endParaRPr b="0" sz="1600">
                        <a:latin typeface="Arial"/>
                        <a:ea typeface="Arial"/>
                        <a:cs typeface="Arial"/>
                        <a:sym typeface="Arial"/>
                      </a:endParaRPr>
                    </a:p>
                  </a:txBody>
                  <a:tcPr marT="8475" marB="0" marR="8475" marL="8475"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February</a:t>
                      </a:r>
                      <a:endParaRPr b="0" sz="1600">
                        <a:latin typeface="Arial"/>
                        <a:ea typeface="Arial"/>
                        <a:cs typeface="Arial"/>
                        <a:sym typeface="Arial"/>
                      </a:endParaRPr>
                    </a:p>
                  </a:txBody>
                  <a:tcPr marT="40650" marB="40650" marR="81300" marL="81300"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WCS/ NCC Indonesia will cover: 1) accommodation. 2) meals; 3) local transportation; 4) fieldtrip; 5) Resource Person and materials </a:t>
                      </a:r>
                      <a:endParaRPr b="0" sz="1600">
                        <a:latin typeface="Arial"/>
                        <a:ea typeface="Arial"/>
                        <a:cs typeface="Arial"/>
                        <a:sym typeface="Arial"/>
                      </a:endParaRPr>
                    </a:p>
                  </a:txBody>
                  <a:tcPr marT="0" marB="0" marR="0" marL="0"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Airfares and per diem to organise by RS </a:t>
                      </a:r>
                      <a:endParaRPr b="0" sz="1600">
                        <a:latin typeface="Arial"/>
                        <a:ea typeface="Arial"/>
                        <a:cs typeface="Arial"/>
                        <a:sym typeface="Arial"/>
                      </a:endParaRPr>
                    </a:p>
                  </a:txBody>
                  <a:tcPr marT="0" marB="0" marR="0" marL="0" anchor="ctr"/>
                </a:tc>
              </a:tr>
              <a:tr h="1641675">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Hold the annual TSWG meeting back to back with the write-shop to finalize the M&amp;E Indicators for TS/on the development of the Region-wide Assessment Report on Threatened /on the formulation of the Region-wide Conservation Plan for Marine Mammals, Sea Turtles and Sharks and Rays</a:t>
                      </a:r>
                      <a:endParaRPr/>
                    </a:p>
                  </a:txBody>
                  <a:tcPr marT="8475" marB="0" marR="8475" marL="8475"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April -May</a:t>
                      </a:r>
                      <a:endParaRPr/>
                    </a:p>
                  </a:txBody>
                  <a:tcPr marT="40650" marB="40650" marR="81300" marL="81300"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$24000 allocated by RS</a:t>
                      </a:r>
                      <a:endParaRPr b="0" sz="1600">
                        <a:latin typeface="Arial"/>
                        <a:ea typeface="Arial"/>
                        <a:cs typeface="Arial"/>
                        <a:sym typeface="Arial"/>
                      </a:endParaRPr>
                    </a:p>
                  </a:txBody>
                  <a:tcPr marT="0" marB="0" marR="0" marL="0"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From RS and Development partners  </a:t>
                      </a:r>
                      <a:endParaRPr b="0" sz="1600">
                        <a:latin typeface="Arial"/>
                        <a:ea typeface="Arial"/>
                        <a:cs typeface="Arial"/>
                        <a:sym typeface="Arial"/>
                      </a:endParaRPr>
                    </a:p>
                  </a:txBody>
                  <a:tcPr marT="0" marB="0" marR="0" marL="0" anchor="ctr"/>
                </a:tc>
              </a:tr>
              <a:tr h="812675">
                <a:tc>
                  <a:txBody>
                    <a:bodyPr/>
                    <a:lstStyle/>
                    <a:p>
                      <a:pPr indent="0" lvl="0" marL="0" marR="0" rtl="0" algn="l">
                        <a:lnSpc>
                          <a:spcPct val="107000"/>
                        </a:lnSpc>
                        <a:spcBef>
                          <a:spcPts val="0"/>
                        </a:spcBef>
                        <a:spcAft>
                          <a:spcPts val="0"/>
                        </a:spcAft>
                        <a:buNone/>
                      </a:pPr>
                      <a:r>
                        <a:rPr b="0" lang="en-US" sz="1600">
                          <a:highlight>
                            <a:srgbClr val="FFFF00"/>
                          </a:highlight>
                          <a:latin typeface="Arial"/>
                          <a:ea typeface="Arial"/>
                          <a:cs typeface="Arial"/>
                          <a:sym typeface="Arial"/>
                        </a:rPr>
                        <a:t>Production of maps identifying the locations and migratory routes of the threatened species ( CT6 to submit to RS )</a:t>
                      </a:r>
                      <a:endParaRPr/>
                    </a:p>
                  </a:txBody>
                  <a:tcPr marT="8475" marB="0" marR="8475" marL="8475"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3</a:t>
                      </a:r>
                      <a:r>
                        <a:rPr b="0" baseline="30000" lang="en-US" sz="1600">
                          <a:latin typeface="Arial"/>
                          <a:ea typeface="Arial"/>
                          <a:cs typeface="Arial"/>
                          <a:sym typeface="Arial"/>
                        </a:rPr>
                        <a:t>rd</a:t>
                      </a:r>
                      <a:r>
                        <a:rPr b="0" lang="en-US" sz="1600">
                          <a:latin typeface="Arial"/>
                          <a:ea typeface="Arial"/>
                          <a:cs typeface="Arial"/>
                          <a:sym typeface="Arial"/>
                        </a:rPr>
                        <a:t> quarter </a:t>
                      </a:r>
                      <a:endParaRPr/>
                    </a:p>
                  </a:txBody>
                  <a:tcPr marT="40650" marB="40650" marR="81300" marL="81300"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a:t>
                      </a:r>
                      <a:endParaRPr b="0" sz="1600">
                        <a:latin typeface="Arial"/>
                        <a:ea typeface="Arial"/>
                        <a:cs typeface="Arial"/>
                        <a:sym typeface="Arial"/>
                      </a:endParaRPr>
                    </a:p>
                  </a:txBody>
                  <a:tcPr marT="0" marB="0" marR="0" marL="0"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Technical support by WWF -Indonesia</a:t>
                      </a:r>
                      <a:endParaRPr b="0" sz="1600">
                        <a:latin typeface="Arial"/>
                        <a:ea typeface="Arial"/>
                        <a:cs typeface="Arial"/>
                        <a:sym typeface="Arial"/>
                      </a:endParaRPr>
                    </a:p>
                  </a:txBody>
                  <a:tcPr marT="0" marB="0" marR="0" marL="0" anchor="ctr"/>
                </a:tc>
              </a:tr>
              <a:tr h="299350">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Finalise the TOR of the TSWG</a:t>
                      </a:r>
                      <a:endParaRPr/>
                    </a:p>
                  </a:txBody>
                  <a:tcPr marT="8475" marB="0" marR="8475" marL="8475"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3</a:t>
                      </a:r>
                      <a:r>
                        <a:rPr b="0" baseline="30000" lang="en-US" sz="1600">
                          <a:latin typeface="Arial"/>
                          <a:ea typeface="Arial"/>
                          <a:cs typeface="Arial"/>
                          <a:sym typeface="Arial"/>
                        </a:rPr>
                        <a:t>rd</a:t>
                      </a:r>
                      <a:r>
                        <a:rPr b="0" lang="en-US" sz="1600">
                          <a:latin typeface="Arial"/>
                          <a:ea typeface="Arial"/>
                          <a:cs typeface="Arial"/>
                          <a:sym typeface="Arial"/>
                        </a:rPr>
                        <a:t> quarter</a:t>
                      </a:r>
                      <a:endParaRPr/>
                    </a:p>
                  </a:txBody>
                  <a:tcPr marT="40650" marB="40650" marR="81300" marL="81300"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a:t>
                      </a:r>
                      <a:endParaRPr b="0" sz="1600">
                        <a:latin typeface="Arial"/>
                        <a:ea typeface="Arial"/>
                        <a:cs typeface="Arial"/>
                        <a:sym typeface="Arial"/>
                      </a:endParaRPr>
                    </a:p>
                  </a:txBody>
                  <a:tcPr marT="0" marB="0" marR="0" marL="0" anchor="ctr"/>
                </a:tc>
                <a:tc>
                  <a:txBody>
                    <a:bodyPr/>
                    <a:lstStyle/>
                    <a:p>
                      <a:pPr indent="0" lvl="0" marL="0" marR="0" rtl="0" algn="l">
                        <a:lnSpc>
                          <a:spcPct val="107000"/>
                        </a:lnSpc>
                        <a:spcBef>
                          <a:spcPts val="0"/>
                        </a:spcBef>
                        <a:spcAft>
                          <a:spcPts val="0"/>
                        </a:spcAft>
                        <a:buNone/>
                      </a:pPr>
                      <a:r>
                        <a:rPr b="0" lang="en-US" sz="1600">
                          <a:latin typeface="Arial"/>
                          <a:ea typeface="Arial"/>
                          <a:cs typeface="Arial"/>
                          <a:sym typeface="Arial"/>
                        </a:rPr>
                        <a:t> No Budget needed</a:t>
                      </a:r>
                      <a:endParaRPr b="0" sz="1600">
                        <a:latin typeface="Arial"/>
                        <a:ea typeface="Arial"/>
                        <a:cs typeface="Arial"/>
                        <a:sym typeface="Arial"/>
                      </a:endParaRPr>
                    </a:p>
                  </a:txBody>
                  <a:tcPr marT="0" marB="0" marR="0" marL="0"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3200"/>
              <a:t>Recommendation for SOM-14 Consideration </a:t>
            </a:r>
            <a:endParaRPr/>
          </a:p>
        </p:txBody>
      </p:sp>
      <p:sp>
        <p:nvSpPr>
          <p:cNvPr id="171" name="Google Shape;171;p24"/>
          <p:cNvSpPr txBox="1"/>
          <p:nvPr>
            <p:ph idx="1" type="body"/>
          </p:nvPr>
        </p:nvSpPr>
        <p:spPr>
          <a:xfrm>
            <a:off x="838200" y="1550052"/>
            <a:ext cx="10515600" cy="4351338"/>
          </a:xfrm>
          <a:prstGeom prst="rect">
            <a:avLst/>
          </a:prstGeom>
          <a:noFill/>
          <a:ln>
            <a:noFill/>
          </a:ln>
        </p:spPr>
        <p:txBody>
          <a:bodyPr anchorCtr="0" anchor="t" bIns="45700" lIns="91425" spcFirstLastPara="1" rIns="91425" wrap="square" tIns="45700">
            <a:noAutofit/>
          </a:bodyPr>
          <a:lstStyle/>
          <a:p>
            <a:pPr indent="-514350" lvl="0" marL="514350" rtl="0" algn="just">
              <a:lnSpc>
                <a:spcPct val="100000"/>
              </a:lnSpc>
              <a:spcBef>
                <a:spcPts val="0"/>
              </a:spcBef>
              <a:spcAft>
                <a:spcPts val="0"/>
              </a:spcAft>
              <a:buClr>
                <a:schemeClr val="dk1"/>
              </a:buClr>
              <a:buSzPts val="1800"/>
              <a:buFont typeface="Arial Black"/>
              <a:buAutoNum type="arabicPeriod"/>
            </a:pPr>
            <a:r>
              <a:rPr lang="en-US" sz="1800"/>
              <a:t>Note the progress of the TSWG to develop the Regional Conservation Plan of Threatened Species (sharks, rays and sea turtles and marine mammals); </a:t>
            </a:r>
            <a:endParaRPr/>
          </a:p>
          <a:p>
            <a:pPr indent="-514350" lvl="0" marL="514350" rtl="0" algn="just">
              <a:lnSpc>
                <a:spcPct val="100000"/>
              </a:lnSpc>
              <a:spcBef>
                <a:spcPts val="600"/>
              </a:spcBef>
              <a:spcAft>
                <a:spcPts val="0"/>
              </a:spcAft>
              <a:buClr>
                <a:schemeClr val="dk1"/>
              </a:buClr>
              <a:buSzPts val="1800"/>
              <a:buFont typeface="Arial Black"/>
              <a:buAutoNum type="arabicPeriod"/>
            </a:pPr>
            <a:r>
              <a:rPr lang="en-US" sz="1800"/>
              <a:t>Endorse TOR for pool of experts on threatened species as well as the list of pool of experts;</a:t>
            </a:r>
            <a:endParaRPr/>
          </a:p>
          <a:p>
            <a:pPr indent="-514350" lvl="0" marL="514350" rtl="0" algn="just">
              <a:lnSpc>
                <a:spcPct val="100000"/>
              </a:lnSpc>
              <a:spcBef>
                <a:spcPts val="600"/>
              </a:spcBef>
              <a:spcAft>
                <a:spcPts val="0"/>
              </a:spcAft>
              <a:buClr>
                <a:schemeClr val="dk1"/>
              </a:buClr>
              <a:buSzPts val="1800"/>
              <a:buFont typeface="Arial Black"/>
              <a:buAutoNum type="arabicPeriod"/>
            </a:pPr>
            <a:r>
              <a:rPr lang="en-US" sz="1800"/>
              <a:t>Note and urge countries to move forward in formulating the assessment report on Threatened Species and also developing the national conservation plan for marine mammals, sea turtles, shark and rays;</a:t>
            </a:r>
            <a:endParaRPr/>
          </a:p>
          <a:p>
            <a:pPr indent="-514350" lvl="0" marL="514350" rtl="0" algn="just">
              <a:lnSpc>
                <a:spcPct val="100000"/>
              </a:lnSpc>
              <a:spcBef>
                <a:spcPts val="600"/>
              </a:spcBef>
              <a:spcAft>
                <a:spcPts val="0"/>
              </a:spcAft>
              <a:buClr>
                <a:schemeClr val="dk1"/>
              </a:buClr>
              <a:buSzPts val="1800"/>
              <a:buFont typeface="Arial Black"/>
              <a:buAutoNum type="arabicPeriod"/>
            </a:pPr>
            <a:r>
              <a:rPr lang="en-US" sz="1800"/>
              <a:t>Note and urge countries to move forward in formulating the threatened species monitoring and evaluation indicators;</a:t>
            </a:r>
            <a:endParaRPr/>
          </a:p>
          <a:p>
            <a:pPr indent="-514350" lvl="0" marL="514350" rtl="0" algn="just">
              <a:lnSpc>
                <a:spcPct val="100000"/>
              </a:lnSpc>
              <a:spcBef>
                <a:spcPts val="600"/>
              </a:spcBef>
              <a:spcAft>
                <a:spcPts val="0"/>
              </a:spcAft>
              <a:buClr>
                <a:schemeClr val="dk1"/>
              </a:buClr>
              <a:buSzPts val="1800"/>
              <a:buFont typeface="Arial Black"/>
              <a:buAutoNum type="arabicPeriod"/>
            </a:pPr>
            <a:r>
              <a:rPr lang="en-US" sz="1800"/>
              <a:t>To recognize the need for Regional Secretariat and/or Partners to support and secure funding sources for the engagement of an experienced TSWG coordinator;</a:t>
            </a:r>
            <a:endParaRPr/>
          </a:p>
          <a:p>
            <a:pPr indent="-514350" lvl="0" marL="514350" rtl="0" algn="just">
              <a:lnSpc>
                <a:spcPct val="100000"/>
              </a:lnSpc>
              <a:spcBef>
                <a:spcPts val="600"/>
              </a:spcBef>
              <a:spcAft>
                <a:spcPts val="0"/>
              </a:spcAft>
              <a:buClr>
                <a:schemeClr val="dk1"/>
              </a:buClr>
              <a:buSzPts val="1800"/>
              <a:buFont typeface="Arial Black"/>
              <a:buAutoNum type="arabicPeriod"/>
            </a:pPr>
            <a:r>
              <a:rPr lang="en-US" sz="1800"/>
              <a:t>Acknowledge the support of the German BMU through GIZ and CI to the TSWG in producing a draft outline of the regional conservation plan for sea turtles and other priority threatened species;</a:t>
            </a:r>
            <a:endParaRPr/>
          </a:p>
          <a:p>
            <a:pPr indent="-514350" lvl="0" marL="514350" rtl="0" algn="just">
              <a:lnSpc>
                <a:spcPct val="100000"/>
              </a:lnSpc>
              <a:spcBef>
                <a:spcPts val="600"/>
              </a:spcBef>
              <a:spcAft>
                <a:spcPts val="0"/>
              </a:spcAft>
              <a:buClr>
                <a:schemeClr val="dk1"/>
              </a:buClr>
              <a:buSzPts val="1800"/>
              <a:buFont typeface="Arial Black"/>
              <a:buAutoNum type="arabicPeriod"/>
            </a:pPr>
            <a:r>
              <a:rPr lang="en-US" sz="1800"/>
              <a:t>Endorse the work plan for TSWG for calendar year 2019;</a:t>
            </a:r>
            <a:endParaRPr/>
          </a:p>
          <a:p>
            <a:pPr indent="0" lvl="0" marL="0" rtl="0" algn="l">
              <a:lnSpc>
                <a:spcPct val="100000"/>
              </a:lnSpc>
              <a:spcBef>
                <a:spcPts val="600"/>
              </a:spcBef>
              <a:spcAft>
                <a:spcPts val="0"/>
              </a:spcAft>
              <a:buClr>
                <a:schemeClr val="dk1"/>
              </a:buClr>
              <a:buSzPts val="1800"/>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25"/>
          <p:cNvPicPr preferRelativeResize="0"/>
          <p:nvPr>
            <p:ph idx="1" type="body"/>
          </p:nvPr>
        </p:nvPicPr>
        <p:blipFill rotWithShape="1">
          <a:blip r:embed="rId3">
            <a:alphaModFix/>
          </a:blip>
          <a:srcRect b="15427" l="9628" r="0" t="8505"/>
          <a:stretch/>
        </p:blipFill>
        <p:spPr>
          <a:xfrm>
            <a:off x="-32658" y="-16329"/>
            <a:ext cx="12224658" cy="6858000"/>
          </a:xfrm>
          <a:prstGeom prst="rect">
            <a:avLst/>
          </a:prstGeom>
          <a:noFill/>
          <a:ln>
            <a:noFill/>
          </a:ln>
        </p:spPr>
      </p:pic>
      <p:grpSp>
        <p:nvGrpSpPr>
          <p:cNvPr id="177" name="Google Shape;177;p25"/>
          <p:cNvGrpSpPr/>
          <p:nvPr/>
        </p:nvGrpSpPr>
        <p:grpSpPr>
          <a:xfrm>
            <a:off x="2070914" y="2655776"/>
            <a:ext cx="7805149" cy="4383657"/>
            <a:chOff x="2070914" y="2655776"/>
            <a:chExt cx="7805149" cy="4383657"/>
          </a:xfrm>
        </p:grpSpPr>
        <p:sp>
          <p:nvSpPr>
            <p:cNvPr id="178" name="Google Shape;178;p25"/>
            <p:cNvSpPr/>
            <p:nvPr/>
          </p:nvSpPr>
          <p:spPr>
            <a:xfrm>
              <a:off x="2070914" y="2655776"/>
              <a:ext cx="7805149" cy="423125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25"/>
            <p:cNvSpPr/>
            <p:nvPr/>
          </p:nvSpPr>
          <p:spPr>
            <a:xfrm>
              <a:off x="2188029" y="2792186"/>
              <a:ext cx="7527471" cy="4094847"/>
            </a:xfrm>
            <a:prstGeom prst="rect">
              <a:avLst/>
            </a:prstGeom>
            <a:solidFill>
              <a:srgbClr val="33CC33"/>
            </a:solidFill>
            <a:ln cap="flat" cmpd="sng" w="12700">
              <a:solidFill>
                <a:srgbClr val="33CC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25"/>
            <p:cNvSpPr/>
            <p:nvPr/>
          </p:nvSpPr>
          <p:spPr>
            <a:xfrm>
              <a:off x="2351314" y="2922814"/>
              <a:ext cx="7200900" cy="411661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25"/>
            <p:cNvSpPr txBox="1"/>
            <p:nvPr/>
          </p:nvSpPr>
          <p:spPr>
            <a:xfrm>
              <a:off x="2445844" y="3254865"/>
              <a:ext cx="7106370" cy="172625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cap="none">
                  <a:solidFill>
                    <a:srgbClr val="474443"/>
                  </a:solidFill>
                  <a:latin typeface="Arial Black"/>
                  <a:ea typeface="Arial Black"/>
                  <a:cs typeface="Arial Black"/>
                  <a:sym typeface="Arial Black"/>
                </a:rPr>
                <a:t>TERIMA KASIH -  MARAMING SALAMAT                TANK IU- OBRIGADO TAGIO TUMAS</a:t>
              </a:r>
              <a:endParaRPr b="1" sz="2000" cap="none">
                <a:solidFill>
                  <a:srgbClr val="474443"/>
                </a:solidFill>
                <a:latin typeface="Arial Black"/>
                <a:ea typeface="Arial Black"/>
                <a:cs typeface="Arial Black"/>
                <a:sym typeface="Arial Black"/>
              </a:endParaRPr>
            </a:p>
          </p:txBody>
        </p:sp>
      </p:grpSp>
      <p:pic>
        <p:nvPicPr>
          <p:cNvPr id="182" name="Google Shape;182;p25"/>
          <p:cNvPicPr preferRelativeResize="0"/>
          <p:nvPr/>
        </p:nvPicPr>
        <p:blipFill rotWithShape="1">
          <a:blip r:embed="rId4">
            <a:alphaModFix/>
          </a:blip>
          <a:srcRect b="0" l="0" r="0" t="0"/>
          <a:stretch/>
        </p:blipFill>
        <p:spPr>
          <a:xfrm>
            <a:off x="3507539" y="5313174"/>
            <a:ext cx="1690042" cy="752596"/>
          </a:xfrm>
          <a:prstGeom prst="rect">
            <a:avLst/>
          </a:prstGeom>
          <a:noFill/>
          <a:ln>
            <a:noFill/>
          </a:ln>
        </p:spPr>
      </p:pic>
      <p:pic>
        <p:nvPicPr>
          <p:cNvPr id="183" name="Google Shape;183;p25"/>
          <p:cNvPicPr preferRelativeResize="0"/>
          <p:nvPr/>
        </p:nvPicPr>
        <p:blipFill rotWithShape="1">
          <a:blip r:embed="rId5">
            <a:alphaModFix/>
          </a:blip>
          <a:srcRect b="0" l="0" r="0" t="0"/>
          <a:stretch/>
        </p:blipFill>
        <p:spPr>
          <a:xfrm>
            <a:off x="5404346" y="5351237"/>
            <a:ext cx="1605080" cy="676470"/>
          </a:xfrm>
          <a:prstGeom prst="rect">
            <a:avLst/>
          </a:prstGeom>
          <a:noFill/>
          <a:ln>
            <a:noFill/>
          </a:ln>
        </p:spPr>
      </p:pic>
      <p:pic>
        <p:nvPicPr>
          <p:cNvPr id="184" name="Google Shape;184;p25"/>
          <p:cNvPicPr preferRelativeResize="0"/>
          <p:nvPr/>
        </p:nvPicPr>
        <p:blipFill rotWithShape="1">
          <a:blip r:embed="rId6">
            <a:alphaModFix/>
          </a:blip>
          <a:srcRect b="0" l="0" r="0" t="0"/>
          <a:stretch/>
        </p:blipFill>
        <p:spPr>
          <a:xfrm>
            <a:off x="7672227" y="5356689"/>
            <a:ext cx="671018" cy="671018"/>
          </a:xfrm>
          <a:prstGeom prst="rect">
            <a:avLst/>
          </a:prstGeom>
          <a:noFill/>
          <a:ln>
            <a:noFill/>
          </a:ln>
        </p:spPr>
      </p:pic>
      <p:sp>
        <p:nvSpPr>
          <p:cNvPr id="185" name="Google Shape;185;p25"/>
          <p:cNvSpPr txBox="1"/>
          <p:nvPr/>
        </p:nvSpPr>
        <p:spPr>
          <a:xfrm>
            <a:off x="2445843" y="6465009"/>
            <a:ext cx="858818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00">
                <a:solidFill>
                  <a:schemeClr val="dk1"/>
                </a:solidFill>
                <a:latin typeface="Open Sans"/>
                <a:ea typeface="Open Sans"/>
                <a:cs typeface="Open Sans"/>
                <a:sym typeface="Open Sans"/>
              </a:rPr>
              <a:t>Photo credits: Pixabay &amp; IYOR Bank/JayneJenkins/FabriceDudenhofer/Yen-YiLee</a:t>
            </a:r>
            <a:endParaRPr i="1" sz="10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4"/>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102" name="Google Shape;10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Outline</a:t>
            </a:r>
            <a:endParaRPr/>
          </a:p>
        </p:txBody>
      </p:sp>
      <p:sp>
        <p:nvSpPr>
          <p:cNvPr id="103" name="Google Shape;10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800"/>
              <a:buChar char="•"/>
            </a:pPr>
            <a:r>
              <a:rPr lang="en-US"/>
              <a:t>Focal Point</a:t>
            </a:r>
            <a:endParaRPr/>
          </a:p>
          <a:p>
            <a:pPr indent="-228600" lvl="0" marL="228600" rtl="0" algn="l">
              <a:lnSpc>
                <a:spcPct val="80000"/>
              </a:lnSpc>
              <a:spcBef>
                <a:spcPts val="1000"/>
              </a:spcBef>
              <a:spcAft>
                <a:spcPts val="0"/>
              </a:spcAft>
              <a:buClr>
                <a:schemeClr val="dk1"/>
              </a:buClr>
              <a:buSzPts val="2800"/>
              <a:buChar char="•"/>
            </a:pPr>
            <a:r>
              <a:rPr lang="en-US"/>
              <a:t>Partners</a:t>
            </a:r>
            <a:endParaRPr/>
          </a:p>
          <a:p>
            <a:pPr indent="-228600" lvl="0" marL="228600" rtl="0" algn="l">
              <a:lnSpc>
                <a:spcPct val="80000"/>
              </a:lnSpc>
              <a:spcBef>
                <a:spcPts val="1000"/>
              </a:spcBef>
              <a:spcAft>
                <a:spcPts val="0"/>
              </a:spcAft>
              <a:buClr>
                <a:schemeClr val="dk1"/>
              </a:buClr>
              <a:buSzPts val="2800"/>
              <a:buChar char="•"/>
            </a:pPr>
            <a:r>
              <a:rPr lang="en-US"/>
              <a:t>Decision Endorsed on SOM 13 and its Status</a:t>
            </a:r>
            <a:endParaRPr/>
          </a:p>
          <a:p>
            <a:pPr indent="-228600" lvl="0" marL="228600" rtl="0" algn="l">
              <a:lnSpc>
                <a:spcPct val="80000"/>
              </a:lnSpc>
              <a:spcBef>
                <a:spcPts val="1000"/>
              </a:spcBef>
              <a:spcAft>
                <a:spcPts val="0"/>
              </a:spcAft>
              <a:buClr>
                <a:schemeClr val="dk1"/>
              </a:buClr>
              <a:buSzPts val="2800"/>
              <a:buChar char="•"/>
            </a:pPr>
            <a:r>
              <a:rPr lang="en-US"/>
              <a:t>Status on TSWG Work Plan 2018</a:t>
            </a:r>
            <a:endParaRPr/>
          </a:p>
          <a:p>
            <a:pPr indent="-228600" lvl="0" marL="228600" rtl="0" algn="l">
              <a:lnSpc>
                <a:spcPct val="80000"/>
              </a:lnSpc>
              <a:spcBef>
                <a:spcPts val="1000"/>
              </a:spcBef>
              <a:spcAft>
                <a:spcPts val="0"/>
              </a:spcAft>
              <a:buClr>
                <a:schemeClr val="dk1"/>
              </a:buClr>
              <a:buSzPts val="2800"/>
              <a:buChar char="•"/>
            </a:pPr>
            <a:r>
              <a:rPr lang="en-US"/>
              <a:t>Activities of TSWG 2018</a:t>
            </a:r>
            <a:endParaRPr/>
          </a:p>
          <a:p>
            <a:pPr indent="-228600" lvl="0" marL="228600" rtl="0" algn="l">
              <a:lnSpc>
                <a:spcPct val="80000"/>
              </a:lnSpc>
              <a:spcBef>
                <a:spcPts val="1000"/>
              </a:spcBef>
              <a:spcAft>
                <a:spcPts val="0"/>
              </a:spcAft>
              <a:buClr>
                <a:schemeClr val="dk1"/>
              </a:buClr>
              <a:buSzPts val="2800"/>
              <a:buChar char="•"/>
            </a:pPr>
            <a:r>
              <a:rPr lang="en-US"/>
              <a:t>Status of Accomplishment of Priority Activities</a:t>
            </a:r>
            <a:endParaRPr/>
          </a:p>
          <a:p>
            <a:pPr indent="-228600" lvl="0" marL="228600" rtl="0" algn="l">
              <a:lnSpc>
                <a:spcPct val="80000"/>
              </a:lnSpc>
              <a:spcBef>
                <a:spcPts val="1000"/>
              </a:spcBef>
              <a:spcAft>
                <a:spcPts val="0"/>
              </a:spcAft>
              <a:buClr>
                <a:schemeClr val="dk1"/>
              </a:buClr>
              <a:buSzPts val="2800"/>
              <a:buChar char="•"/>
            </a:pPr>
            <a:r>
              <a:rPr lang="en-US"/>
              <a:t>Challenges</a:t>
            </a:r>
            <a:endParaRPr/>
          </a:p>
          <a:p>
            <a:pPr indent="-228600" lvl="0" marL="228600" rtl="0" algn="l">
              <a:lnSpc>
                <a:spcPct val="80000"/>
              </a:lnSpc>
              <a:spcBef>
                <a:spcPts val="1000"/>
              </a:spcBef>
              <a:spcAft>
                <a:spcPts val="0"/>
              </a:spcAft>
              <a:buClr>
                <a:schemeClr val="dk1"/>
              </a:buClr>
              <a:buSzPts val="2800"/>
              <a:buChar char="•"/>
            </a:pPr>
            <a:r>
              <a:rPr lang="en-US"/>
              <a:t> Work Plan for 2019</a:t>
            </a:r>
            <a:endParaRPr/>
          </a:p>
          <a:p>
            <a:pPr indent="-228600" lvl="0" marL="228600" rtl="0" algn="l">
              <a:lnSpc>
                <a:spcPct val="80000"/>
              </a:lnSpc>
              <a:spcBef>
                <a:spcPts val="1000"/>
              </a:spcBef>
              <a:spcAft>
                <a:spcPts val="0"/>
              </a:spcAft>
              <a:buClr>
                <a:schemeClr val="dk1"/>
              </a:buClr>
              <a:buSzPts val="2800"/>
              <a:buChar char="•"/>
            </a:pPr>
            <a:r>
              <a:rPr lang="en-US"/>
              <a:t>Recommendation for SOM 14</a:t>
            </a:r>
            <a:endParaRPr/>
          </a:p>
          <a:p>
            <a:pPr indent="-50800" lvl="0" marL="228600" rtl="0" algn="l">
              <a:lnSpc>
                <a:spcPct val="80000"/>
              </a:lnSpc>
              <a:spcBef>
                <a:spcPts val="1000"/>
              </a:spcBef>
              <a:spcAft>
                <a:spcPts val="0"/>
              </a:spcAft>
              <a:buClr>
                <a:schemeClr val="dk1"/>
              </a:buClr>
              <a:buSzPts val="2800"/>
              <a:buNone/>
            </a:pPr>
            <a:r>
              <a:t/>
            </a:r>
            <a:endParaRPr/>
          </a:p>
          <a:p>
            <a:pPr indent="-50800" lvl="0" marL="228600" rtl="0" algn="l">
              <a:lnSpc>
                <a:spcPct val="8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15"/>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109" name="Google Shape;109;p15"/>
          <p:cNvSpPr txBox="1"/>
          <p:nvPr>
            <p:ph type="title"/>
          </p:nvPr>
        </p:nvSpPr>
        <p:spPr>
          <a:xfrm>
            <a:off x="515470" y="257549"/>
            <a:ext cx="10515600" cy="76573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Focal Point</a:t>
            </a:r>
            <a:endParaRPr/>
          </a:p>
        </p:txBody>
      </p:sp>
      <p:graphicFrame>
        <p:nvGraphicFramePr>
          <p:cNvPr id="110" name="Google Shape;110;p15"/>
          <p:cNvGraphicFramePr/>
          <p:nvPr/>
        </p:nvGraphicFramePr>
        <p:xfrm>
          <a:off x="515470" y="1427290"/>
          <a:ext cx="3000000" cy="3000000"/>
        </p:xfrm>
        <a:graphic>
          <a:graphicData uri="http://schemas.openxmlformats.org/drawingml/2006/table">
            <a:tbl>
              <a:tblPr bandRow="1" firstRow="1">
                <a:noFill/>
                <a:tableStyleId>{84645FC8-73F7-4E94-ADD9-34B9FE299EF6}</a:tableStyleId>
              </a:tblPr>
              <a:tblGrid>
                <a:gridCol w="2596850"/>
                <a:gridCol w="8227875"/>
              </a:tblGrid>
              <a:tr h="351825">
                <a:tc>
                  <a:txBody>
                    <a:bodyPr/>
                    <a:lstStyle/>
                    <a:p>
                      <a:pPr indent="0" lvl="0" marL="0" marR="0" rtl="0" algn="ctr">
                        <a:spcBef>
                          <a:spcPts val="0"/>
                        </a:spcBef>
                        <a:spcAft>
                          <a:spcPts val="0"/>
                        </a:spcAft>
                        <a:buNone/>
                      </a:pPr>
                      <a:r>
                        <a:rPr b="1" lang="en-US" sz="1800" u="none" cap="none" strike="noStrike">
                          <a:solidFill>
                            <a:schemeClr val="dk1"/>
                          </a:solidFill>
                        </a:rPr>
                        <a:t>Member Country</a:t>
                      </a:r>
                      <a:endParaRPr/>
                    </a:p>
                  </a:txBody>
                  <a:tcPr marT="0" marB="0" marR="0" marL="0" anchor="ctr"/>
                </a:tc>
                <a:tc>
                  <a:txBody>
                    <a:bodyPr/>
                    <a:lstStyle/>
                    <a:p>
                      <a:pPr indent="0" lvl="0" marL="0" marR="0" rtl="0" algn="ctr">
                        <a:spcBef>
                          <a:spcPts val="0"/>
                        </a:spcBef>
                        <a:spcAft>
                          <a:spcPts val="0"/>
                        </a:spcAft>
                        <a:buNone/>
                      </a:pPr>
                      <a:r>
                        <a:rPr b="1" lang="en-US" sz="1800" u="none" cap="none" strike="noStrike">
                          <a:solidFill>
                            <a:schemeClr val="dk1"/>
                          </a:solidFill>
                        </a:rPr>
                        <a:t>Focal Point</a:t>
                      </a:r>
                      <a:endParaRPr/>
                    </a:p>
                  </a:txBody>
                  <a:tcPr marT="0" marB="0" marR="0" marL="0" anchor="ctr"/>
                </a:tc>
              </a:tr>
              <a:tr h="604150">
                <a:tc>
                  <a:txBody>
                    <a:bodyPr/>
                    <a:lstStyle/>
                    <a:p>
                      <a:pPr indent="0" lvl="0" marL="0" marR="0" rtl="0" algn="l">
                        <a:spcBef>
                          <a:spcPts val="0"/>
                        </a:spcBef>
                        <a:spcAft>
                          <a:spcPts val="0"/>
                        </a:spcAft>
                        <a:buNone/>
                      </a:pPr>
                      <a:r>
                        <a:rPr b="1" lang="en-US" sz="1800" u="none" cap="none" strike="noStrike">
                          <a:solidFill>
                            <a:schemeClr val="dk1"/>
                          </a:solidFill>
                        </a:rPr>
                        <a:t>Indonesia (Co-Chair)</a:t>
                      </a:r>
                      <a:endParaRPr b="1" sz="1800" u="none" cap="none" strike="noStrike">
                        <a:solidFill>
                          <a:schemeClr val="dk1"/>
                        </a:solidFill>
                      </a:endParaRPr>
                    </a:p>
                  </a:txBody>
                  <a:tcPr marT="0" marB="0" marR="0" marL="0" anchor="ctr"/>
                </a:tc>
                <a:tc>
                  <a:txBody>
                    <a:bodyPr/>
                    <a:lstStyle/>
                    <a:p>
                      <a:pPr indent="0" lvl="0" marL="0" marR="0" rtl="0" algn="l">
                        <a:spcBef>
                          <a:spcPts val="0"/>
                        </a:spcBef>
                        <a:spcAft>
                          <a:spcPts val="0"/>
                        </a:spcAft>
                        <a:buNone/>
                      </a:pPr>
                      <a:r>
                        <a:rPr lang="en-US" sz="1800" u="none" cap="none" strike="noStrike">
                          <a:solidFill>
                            <a:schemeClr val="dk1"/>
                          </a:solidFill>
                        </a:rPr>
                        <a:t>Andi Rusandi, Director for Marine Conservation and Biodiversity, MMAF</a:t>
                      </a:r>
                      <a:endParaRPr/>
                    </a:p>
                    <a:p>
                      <a:pPr indent="0" lvl="0" marL="0" marR="0" rtl="0" algn="l">
                        <a:spcBef>
                          <a:spcPts val="0"/>
                        </a:spcBef>
                        <a:spcAft>
                          <a:spcPts val="0"/>
                        </a:spcAft>
                        <a:buNone/>
                      </a:pPr>
                      <a:r>
                        <a:rPr lang="en-US" sz="1800" u="none" cap="none" strike="noStrike">
                          <a:solidFill>
                            <a:schemeClr val="dk1"/>
                          </a:solidFill>
                        </a:rPr>
                        <a:t>Supported by: Mr Firdaus Agung </a:t>
                      </a:r>
                      <a:endParaRPr/>
                    </a:p>
                  </a:txBody>
                  <a:tcPr marT="0" marB="0" marR="0" marL="0" anchor="ctr"/>
                </a:tc>
              </a:tr>
              <a:tr h="604150">
                <a:tc>
                  <a:txBody>
                    <a:bodyPr/>
                    <a:lstStyle/>
                    <a:p>
                      <a:pPr indent="0" lvl="0" marL="0" marR="0" rtl="0" algn="l">
                        <a:spcBef>
                          <a:spcPts val="0"/>
                        </a:spcBef>
                        <a:spcAft>
                          <a:spcPts val="0"/>
                        </a:spcAft>
                        <a:buNone/>
                      </a:pPr>
                      <a:r>
                        <a:rPr b="1" lang="en-US" sz="1800" u="none" cap="none" strike="noStrike">
                          <a:solidFill>
                            <a:schemeClr val="dk1"/>
                          </a:solidFill>
                        </a:rPr>
                        <a:t>Malaysia (Malaysia)</a:t>
                      </a:r>
                      <a:endParaRPr/>
                    </a:p>
                  </a:txBody>
                  <a:tcPr marT="0" marB="0" marR="0" marL="0" anchor="ctr"/>
                </a:tc>
                <a:tc>
                  <a:txBody>
                    <a:bodyPr/>
                    <a:lstStyle/>
                    <a:p>
                      <a:pPr indent="0" lvl="0" marL="0" marR="0" rtl="0" algn="l">
                        <a:spcBef>
                          <a:spcPts val="0"/>
                        </a:spcBef>
                        <a:spcAft>
                          <a:spcPts val="0"/>
                        </a:spcAft>
                        <a:buNone/>
                      </a:pPr>
                      <a:r>
                        <a:rPr lang="en-US" sz="1800" u="none" cap="none" strike="noStrike">
                          <a:solidFill>
                            <a:schemeClr val="dk1"/>
                          </a:solidFill>
                        </a:rPr>
                        <a:t> Deputy General Director, Department of Fisheries Malaysia</a:t>
                      </a:r>
                      <a:endParaRPr/>
                    </a:p>
                    <a:p>
                      <a:pPr indent="0" lvl="0" marL="0" marR="0" rtl="0" algn="l">
                        <a:spcBef>
                          <a:spcPts val="0"/>
                        </a:spcBef>
                        <a:spcAft>
                          <a:spcPts val="0"/>
                        </a:spcAft>
                        <a:buNone/>
                      </a:pPr>
                      <a:r>
                        <a:rPr lang="en-US" sz="1800" u="none" cap="none" strike="noStrike">
                          <a:solidFill>
                            <a:schemeClr val="dk1"/>
                          </a:solidFill>
                        </a:rPr>
                        <a:t>Supported by Mr. Ab. Rahim Gor Yaman</a:t>
                      </a:r>
                      <a:endParaRPr sz="1800" u="none" cap="none" strike="noStrike">
                        <a:solidFill>
                          <a:schemeClr val="dk1"/>
                        </a:solidFill>
                      </a:endParaRPr>
                    </a:p>
                  </a:txBody>
                  <a:tcPr marT="0" marB="0" marR="0" marL="0" anchor="ctr"/>
                </a:tc>
              </a:tr>
              <a:tr h="906225">
                <a:tc>
                  <a:txBody>
                    <a:bodyPr/>
                    <a:lstStyle/>
                    <a:p>
                      <a:pPr indent="0" lvl="0" marL="0" marR="0" rtl="0" algn="l">
                        <a:spcBef>
                          <a:spcPts val="0"/>
                        </a:spcBef>
                        <a:spcAft>
                          <a:spcPts val="0"/>
                        </a:spcAft>
                        <a:buNone/>
                      </a:pPr>
                      <a:r>
                        <a:rPr b="1" lang="en-US" sz="1800" u="none" cap="none" strike="noStrike">
                          <a:solidFill>
                            <a:schemeClr val="dk1"/>
                          </a:solidFill>
                        </a:rPr>
                        <a:t>Papua New Guinea (Chair)</a:t>
                      </a:r>
                      <a:endParaRPr b="1" sz="1800" u="none" cap="none" strike="noStrike">
                        <a:solidFill>
                          <a:schemeClr val="dk1"/>
                        </a:solidFill>
                      </a:endParaRPr>
                    </a:p>
                  </a:txBody>
                  <a:tcPr marT="0" marB="0" marR="0" marL="0" anchor="ctr"/>
                </a:tc>
                <a:tc>
                  <a:txBody>
                    <a:bodyPr/>
                    <a:lstStyle/>
                    <a:p>
                      <a:pPr indent="0" lvl="0" marL="0" marR="0" rtl="0" algn="l">
                        <a:spcBef>
                          <a:spcPts val="0"/>
                        </a:spcBef>
                        <a:spcAft>
                          <a:spcPts val="0"/>
                        </a:spcAft>
                        <a:buNone/>
                      </a:pPr>
                      <a:r>
                        <a:rPr lang="en-US" sz="1800" u="none" cap="none" strike="noStrike">
                          <a:solidFill>
                            <a:schemeClr val="dk1"/>
                          </a:solidFill>
                        </a:rPr>
                        <a:t>Mr. Vagi Rei, Manager</a:t>
                      </a:r>
                      <a:endParaRPr/>
                    </a:p>
                    <a:p>
                      <a:pPr indent="0" lvl="0" marL="0" marR="0" rtl="0" algn="l">
                        <a:spcBef>
                          <a:spcPts val="0"/>
                        </a:spcBef>
                        <a:spcAft>
                          <a:spcPts val="0"/>
                        </a:spcAft>
                        <a:buNone/>
                      </a:pPr>
                      <a:r>
                        <a:rPr lang="en-US" sz="1800" u="none" cap="none" strike="noStrike">
                          <a:solidFill>
                            <a:schemeClr val="dk1"/>
                          </a:solidFill>
                        </a:rPr>
                        <a:t>Conservation and Environment Protection Agency</a:t>
                      </a:r>
                      <a:endParaRPr/>
                    </a:p>
                    <a:p>
                      <a:pPr indent="0" lvl="0" marL="0" marR="0" rtl="0" algn="l">
                        <a:spcBef>
                          <a:spcPts val="0"/>
                        </a:spcBef>
                        <a:spcAft>
                          <a:spcPts val="0"/>
                        </a:spcAft>
                        <a:buNone/>
                      </a:pPr>
                      <a:r>
                        <a:rPr lang="en-US" sz="1800" u="none" cap="none" strike="noStrike">
                          <a:solidFill>
                            <a:schemeClr val="dk1"/>
                          </a:solidFill>
                        </a:rPr>
                        <a:t>Supported by Lulu Osembo, Elton Kaicokai</a:t>
                      </a:r>
                      <a:endParaRPr sz="1800" u="none" cap="none" strike="noStrike">
                        <a:solidFill>
                          <a:schemeClr val="dk1"/>
                        </a:solidFill>
                      </a:endParaRPr>
                    </a:p>
                  </a:txBody>
                  <a:tcPr marT="0" marB="0" marR="0" marL="0" anchor="ctr"/>
                </a:tc>
              </a:tr>
              <a:tr h="906225">
                <a:tc>
                  <a:txBody>
                    <a:bodyPr/>
                    <a:lstStyle/>
                    <a:p>
                      <a:pPr indent="0" lvl="0" marL="0" marR="0" rtl="0" algn="l">
                        <a:spcBef>
                          <a:spcPts val="0"/>
                        </a:spcBef>
                        <a:spcAft>
                          <a:spcPts val="0"/>
                        </a:spcAft>
                        <a:buNone/>
                      </a:pPr>
                      <a:r>
                        <a:rPr b="1" lang="en-US" sz="1800" u="none" cap="none" strike="noStrike">
                          <a:solidFill>
                            <a:schemeClr val="dk1"/>
                          </a:solidFill>
                        </a:rPr>
                        <a:t>Philippines </a:t>
                      </a:r>
                      <a:endParaRPr/>
                    </a:p>
                  </a:txBody>
                  <a:tcPr marT="0" marB="0" marR="0" marL="0" anchor="ctr"/>
                </a:tc>
                <a:tc>
                  <a:txBody>
                    <a:bodyPr/>
                    <a:lstStyle/>
                    <a:p>
                      <a:pPr indent="0" lvl="0" marL="0" marR="0" rtl="0" algn="l">
                        <a:spcBef>
                          <a:spcPts val="0"/>
                        </a:spcBef>
                        <a:spcAft>
                          <a:spcPts val="0"/>
                        </a:spcAft>
                        <a:buNone/>
                      </a:pPr>
                      <a:r>
                        <a:rPr lang="en-US" sz="1800" u="none" cap="none" strike="noStrike">
                          <a:solidFill>
                            <a:schemeClr val="dk1"/>
                          </a:solidFill>
                        </a:rPr>
                        <a:t>Crisanta Marlene Rodriguez, Director, Biodiversity Management Bureau, DENR</a:t>
                      </a:r>
                      <a:endParaRPr sz="1800" u="none" cap="none" strike="noStrike">
                        <a:solidFill>
                          <a:schemeClr val="dk1"/>
                        </a:solidFill>
                      </a:endParaRPr>
                    </a:p>
                    <a:p>
                      <a:pPr indent="0" lvl="0" marL="0" marR="0" rtl="0" algn="l">
                        <a:spcBef>
                          <a:spcPts val="0"/>
                        </a:spcBef>
                        <a:spcAft>
                          <a:spcPts val="0"/>
                        </a:spcAft>
                        <a:buNone/>
                      </a:pPr>
                      <a:r>
                        <a:rPr lang="en-US" sz="1800" u="none" cap="none" strike="noStrike">
                          <a:solidFill>
                            <a:schemeClr val="dk1"/>
                          </a:solidFill>
                        </a:rPr>
                        <a:t>Supported Pablo delos Reyes, Jr and Ludivina L Labe</a:t>
                      </a:r>
                      <a:endParaRPr sz="1800" u="none" cap="none" strike="noStrike">
                        <a:solidFill>
                          <a:schemeClr val="dk1"/>
                        </a:solidFill>
                      </a:endParaRPr>
                    </a:p>
                  </a:txBody>
                  <a:tcPr marT="0" marB="0" marR="0" marL="0" anchor="ctr"/>
                </a:tc>
              </a:tr>
              <a:tr h="814050">
                <a:tc>
                  <a:txBody>
                    <a:bodyPr/>
                    <a:lstStyle/>
                    <a:p>
                      <a:pPr indent="0" lvl="0" marL="0" marR="0" rtl="0" algn="l">
                        <a:spcBef>
                          <a:spcPts val="0"/>
                        </a:spcBef>
                        <a:spcAft>
                          <a:spcPts val="0"/>
                        </a:spcAft>
                        <a:buNone/>
                      </a:pPr>
                      <a:r>
                        <a:rPr b="1" lang="en-US" sz="1800" u="none" cap="none" strike="noStrike">
                          <a:solidFill>
                            <a:schemeClr val="dk1"/>
                          </a:solidFill>
                        </a:rPr>
                        <a:t>Solomon islands</a:t>
                      </a:r>
                      <a:endParaRPr/>
                    </a:p>
                  </a:txBody>
                  <a:tcPr marT="0" marB="0" marR="0" marL="0" anchor="ctr"/>
                </a:tc>
                <a:tc>
                  <a:txBody>
                    <a:bodyPr/>
                    <a:lstStyle/>
                    <a:p>
                      <a:pPr indent="0" lvl="0" marL="0" marR="0" rtl="0" algn="l">
                        <a:spcBef>
                          <a:spcPts val="0"/>
                        </a:spcBef>
                        <a:spcAft>
                          <a:spcPts val="0"/>
                        </a:spcAft>
                        <a:buNone/>
                      </a:pPr>
                      <a:r>
                        <a:rPr lang="en-US" sz="1800" u="none" cap="none" strike="noStrike">
                          <a:solidFill>
                            <a:schemeClr val="dk1"/>
                          </a:solidFill>
                        </a:rPr>
                        <a:t>Ivory Akao, Ministry of Fisheries and Marine Resources Supported by: Agnetha Vave-Karamui, Chief Conservation Officer, MECDM</a:t>
                      </a:r>
                      <a:endParaRPr sz="1800" u="none" cap="none" strike="noStrike">
                        <a:solidFill>
                          <a:schemeClr val="dk1"/>
                        </a:solidFill>
                      </a:endParaRPr>
                    </a:p>
                  </a:txBody>
                  <a:tcPr marT="0" marB="0" marR="0" marL="0" anchor="ctr"/>
                </a:tc>
              </a:tr>
              <a:tr h="604150">
                <a:tc>
                  <a:txBody>
                    <a:bodyPr/>
                    <a:lstStyle/>
                    <a:p>
                      <a:pPr indent="0" lvl="0" marL="0" marR="0" rtl="0" algn="l">
                        <a:spcBef>
                          <a:spcPts val="0"/>
                        </a:spcBef>
                        <a:spcAft>
                          <a:spcPts val="0"/>
                        </a:spcAft>
                        <a:buNone/>
                      </a:pPr>
                      <a:r>
                        <a:rPr b="1" lang="en-US" sz="1800" u="none" cap="none" strike="noStrike">
                          <a:solidFill>
                            <a:schemeClr val="dk1"/>
                          </a:solidFill>
                        </a:rPr>
                        <a:t>Timor-Leste</a:t>
                      </a:r>
                      <a:endParaRPr/>
                    </a:p>
                  </a:txBody>
                  <a:tcPr marT="0" marB="0" marR="0" marL="0" anchor="ctr"/>
                </a:tc>
                <a:tc>
                  <a:txBody>
                    <a:bodyPr/>
                    <a:lstStyle/>
                    <a:p>
                      <a:pPr indent="0" lvl="0" marL="0" marR="0" rtl="0" algn="l">
                        <a:spcBef>
                          <a:spcPts val="0"/>
                        </a:spcBef>
                        <a:spcAft>
                          <a:spcPts val="0"/>
                        </a:spcAft>
                        <a:buNone/>
                      </a:pPr>
                      <a:r>
                        <a:rPr lang="en-US" sz="1800" u="none" cap="none" strike="noStrike">
                          <a:solidFill>
                            <a:schemeClr val="dk1"/>
                          </a:solidFill>
                        </a:rPr>
                        <a:t>Pedro Pinto, Ministry of Agriculture and Fisheries Supported by: Junior Pascoal de Carvalho</a:t>
                      </a:r>
                      <a:endParaRPr sz="1800" u="none" cap="none" strike="noStrike">
                        <a:solidFill>
                          <a:schemeClr val="dk1"/>
                        </a:solidFill>
                      </a:endParaRPr>
                    </a:p>
                  </a:txBody>
                  <a:tcPr marT="0" marB="0" marR="0" marL="0"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116" name="Google Shape;116;p16"/>
          <p:cNvSpPr txBox="1"/>
          <p:nvPr>
            <p:ph type="title"/>
          </p:nvPr>
        </p:nvSpPr>
        <p:spPr>
          <a:xfrm>
            <a:off x="515470" y="25754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600"/>
              <a:buFont typeface="Arial Black"/>
              <a:buNone/>
            </a:pPr>
            <a:r>
              <a:rPr b="1" lang="en-US" sz="3600">
                <a:solidFill>
                  <a:srgbClr val="474443"/>
                </a:solidFill>
                <a:latin typeface="Arial Black"/>
                <a:ea typeface="Arial Black"/>
                <a:cs typeface="Arial Black"/>
                <a:sym typeface="Arial Black"/>
              </a:rPr>
              <a:t>Partners</a:t>
            </a:r>
            <a:endParaRPr/>
          </a:p>
        </p:txBody>
      </p:sp>
      <p:graphicFrame>
        <p:nvGraphicFramePr>
          <p:cNvPr id="117" name="Google Shape;117;p16"/>
          <p:cNvGraphicFramePr/>
          <p:nvPr/>
        </p:nvGraphicFramePr>
        <p:xfrm>
          <a:off x="515470" y="1305658"/>
          <a:ext cx="3000000" cy="3000000"/>
        </p:xfrm>
        <a:graphic>
          <a:graphicData uri="http://schemas.openxmlformats.org/drawingml/2006/table">
            <a:tbl>
              <a:tblPr bandRow="1" firstRow="1">
                <a:noFill/>
                <a:tableStyleId>{7436A486-20F2-47F6-B717-3863E573C9A1}</a:tableStyleId>
              </a:tblPr>
              <a:tblGrid>
                <a:gridCol w="2846650"/>
                <a:gridCol w="6643275"/>
              </a:tblGrid>
              <a:tr h="463275">
                <a:tc>
                  <a:txBody>
                    <a:bodyPr/>
                    <a:lstStyle/>
                    <a:p>
                      <a:pPr indent="0" lvl="0" marL="0" marR="0" rtl="0" algn="ctr">
                        <a:spcBef>
                          <a:spcPts val="0"/>
                        </a:spcBef>
                        <a:spcAft>
                          <a:spcPts val="0"/>
                        </a:spcAft>
                        <a:buNone/>
                      </a:pPr>
                      <a:r>
                        <a:rPr b="1" lang="en-US" sz="1800" u="none" cap="none" strike="noStrike">
                          <a:solidFill>
                            <a:schemeClr val="dk1"/>
                          </a:solidFill>
                        </a:rPr>
                        <a:t>Role</a:t>
                      </a:r>
                      <a:endParaRPr/>
                    </a:p>
                  </a:txBody>
                  <a:tcPr marT="0" marB="0" marR="0" marL="0" anchor="ctr"/>
                </a:tc>
                <a:tc>
                  <a:txBody>
                    <a:bodyPr/>
                    <a:lstStyle/>
                    <a:p>
                      <a:pPr indent="0" lvl="0" marL="0" marR="0" rtl="0" algn="ctr">
                        <a:spcBef>
                          <a:spcPts val="0"/>
                        </a:spcBef>
                        <a:spcAft>
                          <a:spcPts val="0"/>
                        </a:spcAft>
                        <a:buNone/>
                      </a:pPr>
                      <a:r>
                        <a:rPr b="1" lang="en-US" sz="1800" u="none" cap="none" strike="noStrike">
                          <a:solidFill>
                            <a:schemeClr val="dk1"/>
                          </a:solidFill>
                        </a:rPr>
                        <a:t>Primary Partners</a:t>
                      </a:r>
                      <a:endParaRPr/>
                    </a:p>
                  </a:txBody>
                  <a:tcPr marT="0" marB="0" marR="0" marL="0" anchor="ctr"/>
                </a:tc>
              </a:tr>
              <a:tr h="894750">
                <a:tc>
                  <a:txBody>
                    <a:bodyPr/>
                    <a:lstStyle/>
                    <a:p>
                      <a:pPr indent="0" lvl="0" marL="0" marR="0" rtl="0" algn="l">
                        <a:spcBef>
                          <a:spcPts val="0"/>
                        </a:spcBef>
                        <a:spcAft>
                          <a:spcPts val="0"/>
                        </a:spcAft>
                        <a:buNone/>
                      </a:pPr>
                      <a:r>
                        <a:rPr b="1" lang="en-US" sz="1800" u="none" cap="none" strike="noStrike">
                          <a:solidFill>
                            <a:schemeClr val="dk1"/>
                          </a:solidFill>
                        </a:rPr>
                        <a:t>Technical Lead</a:t>
                      </a:r>
                      <a:endParaRPr/>
                    </a:p>
                  </a:txBody>
                  <a:tcPr marT="0" marB="0" marR="0" marL="0" anchor="ctr"/>
                </a:tc>
                <a:tc>
                  <a:txBody>
                    <a:bodyPr/>
                    <a:lstStyle/>
                    <a:p>
                      <a:pPr indent="0" lvl="0" marL="0" marR="0" rtl="0" algn="l">
                        <a:spcBef>
                          <a:spcPts val="0"/>
                        </a:spcBef>
                        <a:spcAft>
                          <a:spcPts val="0"/>
                        </a:spcAft>
                        <a:buNone/>
                      </a:pPr>
                      <a:r>
                        <a:rPr lang="en-US" sz="1800" u="none" cap="none" strike="noStrike">
                          <a:solidFill>
                            <a:schemeClr val="dk1"/>
                          </a:solidFill>
                        </a:rPr>
                        <a:t>World Wide Fund for Nature (WWF)</a:t>
                      </a:r>
                      <a:endParaRPr/>
                    </a:p>
                  </a:txBody>
                  <a:tcPr marT="0" marB="0" marR="0" marL="0" anchor="ctr"/>
                </a:tc>
              </a:tr>
              <a:tr h="463275">
                <a:tc>
                  <a:txBody>
                    <a:bodyPr/>
                    <a:lstStyle/>
                    <a:p>
                      <a:pPr indent="0" lvl="0" marL="0" marR="0" rtl="0" algn="l">
                        <a:spcBef>
                          <a:spcPts val="0"/>
                        </a:spcBef>
                        <a:spcAft>
                          <a:spcPts val="0"/>
                        </a:spcAft>
                        <a:buNone/>
                      </a:pPr>
                      <a:r>
                        <a:rPr b="1" lang="en-US" sz="1800" u="none" cap="none" strike="noStrike">
                          <a:solidFill>
                            <a:schemeClr val="dk1"/>
                          </a:solidFill>
                        </a:rPr>
                        <a:t>Coordination Support</a:t>
                      </a:r>
                      <a:endParaRPr/>
                    </a:p>
                  </a:txBody>
                  <a:tcPr marT="0" marB="0" marR="0" marL="0" anchor="ctr"/>
                </a:tc>
                <a:tc>
                  <a:txBody>
                    <a:bodyPr/>
                    <a:lstStyle/>
                    <a:p>
                      <a:pPr indent="0" lvl="0" marL="0" marR="0" rtl="0" algn="l">
                        <a:spcBef>
                          <a:spcPts val="0"/>
                        </a:spcBef>
                        <a:spcAft>
                          <a:spcPts val="0"/>
                        </a:spcAft>
                        <a:buNone/>
                      </a:pPr>
                      <a:r>
                        <a:rPr lang="en-US" sz="1800" u="none" cap="none" strike="noStrike">
                          <a:solidFill>
                            <a:schemeClr val="dk1"/>
                          </a:solidFill>
                        </a:rPr>
                        <a:t>Regional Secretariat</a:t>
                      </a:r>
                      <a:endParaRPr/>
                    </a:p>
                  </a:txBody>
                  <a:tcPr marT="0" marB="0" marR="0" marL="0" anchor="ctr"/>
                </a:tc>
              </a:tr>
              <a:tr h="819650">
                <a:tc>
                  <a:txBody>
                    <a:bodyPr/>
                    <a:lstStyle/>
                    <a:p>
                      <a:pPr indent="0" lvl="0" marL="0" marR="0" rtl="0" algn="l">
                        <a:spcBef>
                          <a:spcPts val="0"/>
                        </a:spcBef>
                        <a:spcAft>
                          <a:spcPts val="0"/>
                        </a:spcAft>
                        <a:buNone/>
                      </a:pPr>
                      <a:r>
                        <a:rPr b="1" lang="en-US" sz="1800" u="none" cap="none" strike="noStrike">
                          <a:solidFill>
                            <a:schemeClr val="dk1"/>
                          </a:solidFill>
                        </a:rPr>
                        <a:t>Technical Support</a:t>
                      </a:r>
                      <a:endParaRPr/>
                    </a:p>
                  </a:txBody>
                  <a:tcPr marT="0" marB="0" marR="0" marL="0" anchor="ctr"/>
                </a:tc>
                <a:tc>
                  <a:txBody>
                    <a:bodyPr/>
                    <a:lstStyle/>
                    <a:p>
                      <a:pPr indent="0" lvl="0" marL="0" marR="0" rtl="0" algn="l">
                        <a:spcBef>
                          <a:spcPts val="0"/>
                        </a:spcBef>
                        <a:spcAft>
                          <a:spcPts val="0"/>
                        </a:spcAft>
                        <a:buNone/>
                      </a:pPr>
                      <a:r>
                        <a:rPr lang="en-US" sz="1800" u="none" cap="none" strike="noStrike">
                          <a:solidFill>
                            <a:schemeClr val="dk1"/>
                          </a:solidFill>
                        </a:rPr>
                        <a:t>GIZ, Conservation International Philippines, SEAFDEC</a:t>
                      </a:r>
                      <a:endParaRPr/>
                    </a:p>
                  </a:txBody>
                  <a:tcPr marT="0" marB="0" marR="0" marL="0"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17"/>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123" name="Google Shape;123;p17"/>
          <p:cNvSpPr txBox="1"/>
          <p:nvPr>
            <p:ph type="title"/>
          </p:nvPr>
        </p:nvSpPr>
        <p:spPr>
          <a:xfrm>
            <a:off x="515470" y="257549"/>
            <a:ext cx="10515600" cy="8423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200"/>
              <a:buFont typeface="Arial Black"/>
              <a:buNone/>
            </a:pPr>
            <a:r>
              <a:rPr b="1" lang="en-US" sz="3200">
                <a:solidFill>
                  <a:srgbClr val="474443"/>
                </a:solidFill>
                <a:latin typeface="Arial Black"/>
                <a:ea typeface="Arial Black"/>
                <a:cs typeface="Arial Black"/>
                <a:sym typeface="Arial Black"/>
              </a:rPr>
              <a:t>Status on Decisions Endorsed by SOM 13 </a:t>
            </a:r>
            <a:endParaRPr/>
          </a:p>
        </p:txBody>
      </p:sp>
      <p:graphicFrame>
        <p:nvGraphicFramePr>
          <p:cNvPr id="124" name="Google Shape;124;p17"/>
          <p:cNvGraphicFramePr/>
          <p:nvPr/>
        </p:nvGraphicFramePr>
        <p:xfrm>
          <a:off x="515470" y="1168020"/>
          <a:ext cx="3000000" cy="3000000"/>
        </p:xfrm>
        <a:graphic>
          <a:graphicData uri="http://schemas.openxmlformats.org/drawingml/2006/table">
            <a:tbl>
              <a:tblPr bandRow="1" firstRow="1">
                <a:noFill/>
                <a:tableStyleId>{7436A486-20F2-47F6-B717-3863E573C9A1}</a:tableStyleId>
              </a:tblPr>
              <a:tblGrid>
                <a:gridCol w="6712650"/>
                <a:gridCol w="4448425"/>
              </a:tblGrid>
              <a:tr h="381675">
                <a:tc>
                  <a:txBody>
                    <a:bodyPr/>
                    <a:lstStyle/>
                    <a:p>
                      <a:pPr indent="0" lvl="0" marL="0" marR="0" rtl="0" algn="l">
                        <a:spcBef>
                          <a:spcPts val="0"/>
                        </a:spcBef>
                        <a:spcAft>
                          <a:spcPts val="0"/>
                        </a:spcAft>
                        <a:buNone/>
                      </a:pPr>
                      <a:r>
                        <a:rPr lang="en-US" sz="2000" u="none" cap="none" strike="noStrike"/>
                        <a:t>Decision Endorsed from SOM 13</a:t>
                      </a:r>
                      <a:endParaRPr sz="2000"/>
                    </a:p>
                  </a:txBody>
                  <a:tcPr marT="45725" marB="45725" marR="91450" marL="91450"/>
                </a:tc>
                <a:tc>
                  <a:txBody>
                    <a:bodyPr/>
                    <a:lstStyle/>
                    <a:p>
                      <a:pPr indent="0" lvl="0" marL="0" marR="0" rtl="0" algn="l">
                        <a:spcBef>
                          <a:spcPts val="0"/>
                        </a:spcBef>
                        <a:spcAft>
                          <a:spcPts val="0"/>
                        </a:spcAft>
                        <a:buNone/>
                      </a:pPr>
                      <a:r>
                        <a:rPr lang="en-US" sz="2000"/>
                        <a:t>Status</a:t>
                      </a:r>
                      <a:endParaRPr/>
                    </a:p>
                  </a:txBody>
                  <a:tcPr marT="45725" marB="45725" marR="91450" marL="91450"/>
                </a:tc>
              </a:tr>
              <a:tr h="755150">
                <a:tc>
                  <a:txBody>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Recognized the achievement of the Sulu-Sulawesi Seascape Project in establishing the first network of MPAs in the Philippine side of the transboundary MTPAN as safe havens for the Green Turtles (Chelonia mydas); </a:t>
                      </a:r>
                      <a:endParaRPr/>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Completed</a:t>
                      </a:r>
                      <a:endParaRPr/>
                    </a:p>
                  </a:txBody>
                  <a:tcPr marT="45725" marB="45725" marR="91450" marL="91450"/>
                </a:tc>
              </a:tr>
              <a:tr h="755150">
                <a:tc>
                  <a:txBody>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Tasked the Sulu-Sulawesi Seascape Project to include the Transboundary MPA Network for Marine Turtles in the regional conservation plan for marine turtles and for the Project through the Regional Secretariat coordinate with TSWG for the next steps; </a:t>
                      </a:r>
                      <a:endParaRPr/>
                    </a:p>
                  </a:txBody>
                  <a:tcPr marT="45725" marB="45725" marR="91450" marL="91450"/>
                </a:tc>
                <a:tc>
                  <a:txBody>
                    <a:bodyPr/>
                    <a:lstStyle/>
                    <a:p>
                      <a:pPr indent="0" lvl="0" marL="0" marR="0" rtl="0" algn="l">
                        <a:spcBef>
                          <a:spcPts val="0"/>
                        </a:spcBef>
                        <a:spcAft>
                          <a:spcPts val="0"/>
                        </a:spcAft>
                        <a:buNone/>
                      </a:pPr>
                      <a:r>
                        <a:rPr lang="en-US" sz="1800"/>
                        <a:t>Initiated the development for the regional conservation plan for marine turtles that recognise </a:t>
                      </a:r>
                      <a:r>
                        <a:rPr lang="en-US" sz="1800"/>
                        <a:t>Transboundary MPA Network as one of the strategic actions in the region</a:t>
                      </a:r>
                      <a:endParaRPr sz="1800"/>
                    </a:p>
                  </a:txBody>
                  <a:tcPr marT="45725" marB="45725" marR="91450" marL="91450"/>
                </a:tc>
              </a:tr>
              <a:tr h="755150">
                <a:tc>
                  <a:txBody>
                    <a:bodyPr/>
                    <a:lstStyle/>
                    <a:p>
                      <a:pPr indent="0" lvl="0" marL="0" marR="0" rtl="0" algn="l">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Noted the progress made by the countries in formulating their national conservation plans for marine mammals, sharks and rays and marine turtles, thus, tasked the WG to put together a region-wide conservation plan for these threatened species; </a:t>
                      </a:r>
                      <a:endParaRPr/>
                    </a:p>
                  </a:txBody>
                  <a:tcPr marT="45725" marB="45725" marR="91450" marL="91450"/>
                </a:tc>
                <a:tc>
                  <a:txBody>
                    <a:bodyPr/>
                    <a:lstStyle/>
                    <a:p>
                      <a:pPr indent="0" lvl="0" marL="0" marR="0" rtl="0" algn="l">
                        <a:spcBef>
                          <a:spcPts val="0"/>
                        </a:spcBef>
                        <a:spcAft>
                          <a:spcPts val="0"/>
                        </a:spcAft>
                        <a:buNone/>
                      </a:pPr>
                      <a:r>
                        <a:rPr lang="en-US" sz="1800"/>
                        <a:t>Working in progress. The countries have made good progress, while others are finalising their National Conservation plans. TSWG will need to Plan a write shop plan to pull together a region-wide conservation plan</a:t>
                      </a:r>
                      <a:endParaRPr/>
                    </a:p>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18"/>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130" name="Google Shape;130;p18"/>
          <p:cNvSpPr txBox="1"/>
          <p:nvPr>
            <p:ph type="title"/>
          </p:nvPr>
        </p:nvSpPr>
        <p:spPr>
          <a:xfrm>
            <a:off x="515470" y="257548"/>
            <a:ext cx="10515600" cy="6734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200"/>
              <a:buFont typeface="Arial Black"/>
              <a:buNone/>
            </a:pPr>
            <a:r>
              <a:rPr b="1" lang="en-US" sz="3200">
                <a:solidFill>
                  <a:srgbClr val="474443"/>
                </a:solidFill>
                <a:latin typeface="Arial Black"/>
                <a:ea typeface="Arial Black"/>
                <a:cs typeface="Arial Black"/>
                <a:sym typeface="Arial Black"/>
              </a:rPr>
              <a:t>Status on Decisions Endorsed by SOM 13 </a:t>
            </a:r>
            <a:endParaRPr/>
          </a:p>
        </p:txBody>
      </p:sp>
      <p:graphicFrame>
        <p:nvGraphicFramePr>
          <p:cNvPr id="131" name="Google Shape;131;p18"/>
          <p:cNvGraphicFramePr/>
          <p:nvPr/>
        </p:nvGraphicFramePr>
        <p:xfrm>
          <a:off x="251791" y="897112"/>
          <a:ext cx="3000000" cy="3000000"/>
        </p:xfrm>
        <a:graphic>
          <a:graphicData uri="http://schemas.openxmlformats.org/drawingml/2006/table">
            <a:tbl>
              <a:tblPr bandRow="1" firstRow="1">
                <a:noFill/>
                <a:tableStyleId>{7436A486-20F2-47F6-B717-3863E573C9A1}</a:tableStyleId>
              </a:tblPr>
              <a:tblGrid>
                <a:gridCol w="8014400"/>
                <a:gridCol w="3766775"/>
              </a:tblGrid>
              <a:tr h="385000">
                <a:tc>
                  <a:txBody>
                    <a:bodyPr/>
                    <a:lstStyle/>
                    <a:p>
                      <a:pPr indent="0" lvl="0" marL="0" marR="0" rtl="0" algn="l">
                        <a:spcBef>
                          <a:spcPts val="0"/>
                        </a:spcBef>
                        <a:spcAft>
                          <a:spcPts val="0"/>
                        </a:spcAft>
                        <a:buNone/>
                      </a:pPr>
                      <a:r>
                        <a:rPr lang="en-US" sz="2000"/>
                        <a:t>Decision Endorsed</a:t>
                      </a:r>
                      <a:r>
                        <a:rPr lang="en-US" sz="2000"/>
                        <a:t> from SOM 13</a:t>
                      </a:r>
                      <a:endParaRPr sz="2000"/>
                    </a:p>
                  </a:txBody>
                  <a:tcPr marT="45725" marB="45725" marR="91450" marL="91450"/>
                </a:tc>
                <a:tc>
                  <a:txBody>
                    <a:bodyPr/>
                    <a:lstStyle/>
                    <a:p>
                      <a:pPr indent="0" lvl="0" marL="0" marR="0" rtl="0" algn="l">
                        <a:spcBef>
                          <a:spcPts val="0"/>
                        </a:spcBef>
                        <a:spcAft>
                          <a:spcPts val="0"/>
                        </a:spcAft>
                        <a:buNone/>
                      </a:pPr>
                      <a:r>
                        <a:rPr lang="en-US" sz="2000"/>
                        <a:t>Status</a:t>
                      </a:r>
                      <a:endParaRPr/>
                    </a:p>
                  </a:txBody>
                  <a:tcPr marT="45725" marB="45725" marR="91450" marL="91450"/>
                </a:tc>
              </a:tr>
              <a:tr h="972775">
                <a:tc>
                  <a:txBody>
                    <a:bodyPr/>
                    <a:lstStyle/>
                    <a:p>
                      <a:pPr indent="0" lvl="0" marL="0" marR="0" rtl="0" algn="l">
                        <a:lnSpc>
                          <a:spcPct val="100000"/>
                        </a:lnSpc>
                        <a:spcBef>
                          <a:spcPts val="0"/>
                        </a:spcBef>
                        <a:spcAft>
                          <a:spcPts val="0"/>
                        </a:spcAft>
                        <a:buClr>
                          <a:schemeClr val="dk1"/>
                        </a:buClr>
                        <a:buSzPts val="1600"/>
                        <a:buFont typeface="Arial"/>
                        <a:buNone/>
                      </a:pPr>
                      <a:r>
                        <a:rPr b="0" lang="en-US" sz="1600">
                          <a:solidFill>
                            <a:schemeClr val="dk1"/>
                          </a:solidFill>
                          <a:latin typeface="Arial"/>
                          <a:ea typeface="Arial"/>
                          <a:cs typeface="Arial"/>
                          <a:sym typeface="Arial"/>
                        </a:rPr>
                        <a:t>Supported the recommendation of the TSWG to turnover the Chairmanship from Malaysia to Papua New Guinea and for Indonesia as Co-Chair based on the provisions stipulated in the TSWG Terms of Reference; </a:t>
                      </a:r>
                      <a:endParaRPr/>
                    </a:p>
                  </a:txBody>
                  <a:tcPr marT="45725" marB="45725" marR="91450" marL="91450"/>
                </a:tc>
                <a:tc>
                  <a:txBody>
                    <a:bodyPr/>
                    <a:lstStyle/>
                    <a:p>
                      <a:pPr indent="0" lvl="0" marL="0" marR="0" rtl="0" algn="l">
                        <a:spcBef>
                          <a:spcPts val="0"/>
                        </a:spcBef>
                        <a:spcAft>
                          <a:spcPts val="0"/>
                        </a:spcAft>
                        <a:buNone/>
                      </a:pPr>
                      <a:r>
                        <a:t/>
                      </a:r>
                      <a:endParaRPr b="0" sz="1600">
                        <a:solidFill>
                          <a:schemeClr val="dk1"/>
                        </a:solidFill>
                      </a:endParaRPr>
                    </a:p>
                    <a:p>
                      <a:pPr indent="0" lvl="0" marL="0" marR="0" rtl="0" algn="l">
                        <a:spcBef>
                          <a:spcPts val="0"/>
                        </a:spcBef>
                        <a:spcAft>
                          <a:spcPts val="0"/>
                        </a:spcAft>
                        <a:buNone/>
                      </a:pPr>
                      <a:r>
                        <a:rPr b="0" lang="en-US" sz="1600">
                          <a:solidFill>
                            <a:schemeClr val="dk1"/>
                          </a:solidFill>
                        </a:rPr>
                        <a:t>     Done</a:t>
                      </a:r>
                      <a:endParaRPr b="0" sz="1600">
                        <a:solidFill>
                          <a:schemeClr val="dk1"/>
                        </a:solidFill>
                      </a:endParaRPr>
                    </a:p>
                  </a:txBody>
                  <a:tcPr marT="45725" marB="45725" marR="91450" marL="91450"/>
                </a:tc>
              </a:tr>
              <a:tr h="562700">
                <a:tc>
                  <a:txBody>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Tasked the Working Group to finalize the proposed Terms of Reference for the creation of a pool of experts on threatened species </a:t>
                      </a:r>
                      <a:endParaRPr/>
                    </a:p>
                  </a:txBody>
                  <a:tcPr marT="45725" marB="45725" marR="91450" marL="91450"/>
                </a:tc>
                <a:tc>
                  <a:txBody>
                    <a:bodyPr/>
                    <a:lstStyle/>
                    <a:p>
                      <a:pPr indent="0" lvl="0" marL="0" marR="0" rtl="0" algn="l">
                        <a:spcBef>
                          <a:spcPts val="0"/>
                        </a:spcBef>
                        <a:spcAft>
                          <a:spcPts val="0"/>
                        </a:spcAft>
                        <a:buNone/>
                      </a:pPr>
                      <a:r>
                        <a:rPr lang="en-US" sz="1600"/>
                        <a:t> The TOR finalised and approved during the 2</a:t>
                      </a:r>
                      <a:r>
                        <a:rPr baseline="30000" lang="en-US" sz="1600"/>
                        <a:t>nd</a:t>
                      </a:r>
                      <a:r>
                        <a:rPr lang="en-US" sz="1600"/>
                        <a:t> Threatened Species working group meeting.  Document  circulated to all NCCs. Next  step to have it endorsed by SOM 14</a:t>
                      </a:r>
                      <a:endParaRPr/>
                    </a:p>
                  </a:txBody>
                  <a:tcPr marT="45725" marB="45725" marR="91450" marL="91450"/>
                </a:tc>
              </a:tr>
              <a:tr h="799650">
                <a:tc>
                  <a:txBody>
                    <a:bodyPr/>
                    <a:lstStyle/>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Noted the progress of the TSWG to plan the development of the TSWG monitoring and evaluation indicators </a:t>
                      </a:r>
                      <a:endParaRPr/>
                    </a:p>
                  </a:txBody>
                  <a:tcPr marT="45725" marB="45725" marR="91450" marL="91450"/>
                </a:tc>
                <a:tc>
                  <a:txBody>
                    <a:bodyPr/>
                    <a:lstStyle/>
                    <a:p>
                      <a:pPr indent="0" lvl="0" marL="0" marR="0" rtl="0" algn="l">
                        <a:spcBef>
                          <a:spcPts val="0"/>
                        </a:spcBef>
                        <a:spcAft>
                          <a:spcPts val="0"/>
                        </a:spcAft>
                        <a:buNone/>
                      </a:pPr>
                      <a:r>
                        <a:rPr lang="en-US" sz="1600"/>
                        <a:t>Already discussed in 1</a:t>
                      </a:r>
                      <a:r>
                        <a:rPr baseline="30000" lang="en-US" sz="1600"/>
                        <a:t>st</a:t>
                      </a:r>
                      <a:r>
                        <a:rPr lang="en-US" sz="1600"/>
                        <a:t> REX TSWG in Manila in April 2018.</a:t>
                      </a:r>
                      <a:endParaRPr/>
                    </a:p>
                    <a:p>
                      <a:pPr indent="0" lvl="0" marL="0" marR="0" rtl="0" algn="l">
                        <a:spcBef>
                          <a:spcPts val="0"/>
                        </a:spcBef>
                        <a:spcAft>
                          <a:spcPts val="0"/>
                        </a:spcAft>
                        <a:buNone/>
                      </a:pPr>
                      <a:r>
                        <a:rPr lang="en-US" sz="1600"/>
                        <a:t>RS has circulated the report to </a:t>
                      </a:r>
                      <a:r>
                        <a:rPr lang="en-US" sz="1600"/>
                        <a:t>CT6 for Feedback in 2019 first quarter</a:t>
                      </a:r>
                      <a:endParaRPr sz="1600"/>
                    </a:p>
                  </a:txBody>
                  <a:tcPr marT="45725" marB="45725" marR="91450" marL="91450"/>
                </a:tc>
              </a:tr>
              <a:tr h="788475">
                <a:tc>
                  <a:txBody>
                    <a:bodyPr/>
                    <a:lstStyle/>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Endorsed the implementation of the 2018 TS Work Plan and to call on the partners and collaborators to continue to provide technical and financial support to Goal 5.</a:t>
                      </a:r>
                      <a:endParaRPr/>
                    </a:p>
                  </a:txBody>
                  <a:tcPr marT="45725" marB="45725" marR="91450" marL="91450"/>
                </a:tc>
                <a:tc>
                  <a:txBody>
                    <a:bodyPr/>
                    <a:lstStyle/>
                    <a:p>
                      <a:pPr indent="0" lvl="0" marL="0" marR="0" rtl="0" algn="l">
                        <a:spcBef>
                          <a:spcPts val="0"/>
                        </a:spcBef>
                        <a:spcAft>
                          <a:spcPts val="0"/>
                        </a:spcAft>
                        <a:buNone/>
                      </a:pPr>
                      <a:r>
                        <a:rPr lang="en-US" sz="1600"/>
                        <a:t>   Done</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19"/>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137" name="Google Shape;137;p19"/>
          <p:cNvSpPr txBox="1"/>
          <p:nvPr>
            <p:ph type="title"/>
          </p:nvPr>
        </p:nvSpPr>
        <p:spPr>
          <a:xfrm>
            <a:off x="515470" y="257549"/>
            <a:ext cx="10515600" cy="89228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200"/>
              <a:buFont typeface="Arial Black"/>
              <a:buNone/>
            </a:pPr>
            <a:r>
              <a:rPr b="1" lang="en-US" sz="3200">
                <a:solidFill>
                  <a:srgbClr val="474443"/>
                </a:solidFill>
                <a:latin typeface="Arial Black"/>
                <a:ea typeface="Arial Black"/>
                <a:cs typeface="Arial Black"/>
                <a:sym typeface="Arial Black"/>
              </a:rPr>
              <a:t>Status on TSWG Work Plan 2018</a:t>
            </a:r>
            <a:endParaRPr/>
          </a:p>
        </p:txBody>
      </p:sp>
      <p:graphicFrame>
        <p:nvGraphicFramePr>
          <p:cNvPr id="138" name="Google Shape;138;p19"/>
          <p:cNvGraphicFramePr/>
          <p:nvPr/>
        </p:nvGraphicFramePr>
        <p:xfrm>
          <a:off x="419101" y="1391478"/>
          <a:ext cx="3000000" cy="3000000"/>
        </p:xfrm>
        <a:graphic>
          <a:graphicData uri="http://schemas.openxmlformats.org/drawingml/2006/table">
            <a:tbl>
              <a:tblPr bandRow="1" firstRow="1">
                <a:noFill/>
                <a:tableStyleId>{7436A486-20F2-47F6-B717-3863E573C9A1}</a:tableStyleId>
              </a:tblPr>
              <a:tblGrid>
                <a:gridCol w="6061200"/>
                <a:gridCol w="4651525"/>
              </a:tblGrid>
              <a:tr h="607450">
                <a:tc>
                  <a:txBody>
                    <a:bodyPr/>
                    <a:lstStyle/>
                    <a:p>
                      <a:pPr indent="0" lvl="0" marL="0" marR="0" rtl="0" algn="ctr">
                        <a:spcBef>
                          <a:spcPts val="0"/>
                        </a:spcBef>
                        <a:spcAft>
                          <a:spcPts val="0"/>
                        </a:spcAft>
                        <a:buNone/>
                      </a:pPr>
                      <a:r>
                        <a:rPr lang="en-US" sz="2000"/>
                        <a:t>Planned Activities</a:t>
                      </a:r>
                      <a:endParaRPr sz="2000">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en-US" sz="2000"/>
                        <a:t>Status</a:t>
                      </a:r>
                      <a:endParaRPr sz="2000">
                        <a:latin typeface="Calibri"/>
                        <a:ea typeface="Calibri"/>
                        <a:cs typeface="Calibri"/>
                        <a:sym typeface="Calibri"/>
                      </a:endParaRPr>
                    </a:p>
                  </a:txBody>
                  <a:tcPr marT="0" marB="0" marR="68575" marL="68575"/>
                </a:tc>
              </a:tr>
              <a:tr h="421525">
                <a:tc>
                  <a:txBody>
                    <a:bodyPr/>
                    <a:lstStyle/>
                    <a:p>
                      <a:pPr indent="0" lvl="0" marL="0" marR="0" rtl="0" algn="l">
                        <a:spcBef>
                          <a:spcPts val="0"/>
                        </a:spcBef>
                        <a:spcAft>
                          <a:spcPts val="0"/>
                        </a:spcAft>
                        <a:buNone/>
                      </a:pPr>
                      <a:r>
                        <a:rPr b="1" lang="en-US" sz="1600"/>
                        <a:t>Finalization of TOR for a pool of experts on threatened species</a:t>
                      </a:r>
                      <a:endParaRPr b="1" sz="16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600">
                          <a:latin typeface="Arial"/>
                          <a:ea typeface="Arial"/>
                          <a:cs typeface="Arial"/>
                          <a:sym typeface="Arial"/>
                        </a:rPr>
                        <a:t>  Done</a:t>
                      </a:r>
                      <a:endParaRPr sz="1600">
                        <a:latin typeface="Arial"/>
                        <a:ea typeface="Arial"/>
                        <a:cs typeface="Arial"/>
                        <a:sym typeface="Arial"/>
                      </a:endParaRPr>
                    </a:p>
                  </a:txBody>
                  <a:tcPr marT="0" marB="0" marR="68575" marL="68575"/>
                </a:tc>
              </a:tr>
              <a:tr h="366450">
                <a:tc>
                  <a:txBody>
                    <a:bodyPr/>
                    <a:lstStyle/>
                    <a:p>
                      <a:pPr indent="0" lvl="0" marL="0" marR="0" rtl="0" algn="l">
                        <a:spcBef>
                          <a:spcPts val="0"/>
                        </a:spcBef>
                        <a:spcAft>
                          <a:spcPts val="0"/>
                        </a:spcAft>
                        <a:buNone/>
                      </a:pPr>
                      <a:r>
                        <a:rPr b="1" lang="en-US" sz="1600"/>
                        <a:t>Draft the M&amp;E Indicators for TS</a:t>
                      </a:r>
                      <a:endParaRPr b="1" sz="16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600">
                          <a:latin typeface="Arial"/>
                          <a:ea typeface="Arial"/>
                          <a:cs typeface="Arial"/>
                          <a:sym typeface="Arial"/>
                        </a:rPr>
                        <a:t>To be finalized </a:t>
                      </a:r>
                      <a:endParaRPr sz="1600">
                        <a:latin typeface="Arial"/>
                        <a:ea typeface="Arial"/>
                        <a:cs typeface="Arial"/>
                        <a:sym typeface="Arial"/>
                      </a:endParaRPr>
                    </a:p>
                  </a:txBody>
                  <a:tcPr marT="0" marB="0" marR="68575" marL="68575"/>
                </a:tc>
              </a:tr>
              <a:tr h="299875">
                <a:tc>
                  <a:txBody>
                    <a:bodyPr/>
                    <a:lstStyle/>
                    <a:p>
                      <a:pPr indent="0" lvl="0" marL="0" marR="0" rtl="0" algn="l">
                        <a:spcBef>
                          <a:spcPts val="0"/>
                        </a:spcBef>
                        <a:spcAft>
                          <a:spcPts val="0"/>
                        </a:spcAft>
                        <a:buNone/>
                      </a:pPr>
                      <a:r>
                        <a:rPr b="1" lang="en-US" sz="1600"/>
                        <a:t>Identification training on sharks and rays </a:t>
                      </a:r>
                      <a:endParaRPr b="1" sz="16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600">
                          <a:latin typeface="Arial"/>
                          <a:ea typeface="Arial"/>
                          <a:cs typeface="Arial"/>
                          <a:sym typeface="Arial"/>
                        </a:rPr>
                        <a:t>Postponed  to 2019 due to RS transition</a:t>
                      </a:r>
                      <a:endParaRPr sz="1600">
                        <a:latin typeface="Arial"/>
                        <a:ea typeface="Arial"/>
                        <a:cs typeface="Arial"/>
                        <a:sym typeface="Arial"/>
                      </a:endParaRPr>
                    </a:p>
                  </a:txBody>
                  <a:tcPr marT="0" marB="0" marR="68575" marL="68575"/>
                </a:tc>
              </a:tr>
              <a:tr h="398575">
                <a:tc>
                  <a:txBody>
                    <a:bodyPr/>
                    <a:lstStyle/>
                    <a:p>
                      <a:pPr indent="0" lvl="0" marL="0" marR="0" rtl="0" algn="l">
                        <a:spcBef>
                          <a:spcPts val="0"/>
                        </a:spcBef>
                        <a:spcAft>
                          <a:spcPts val="0"/>
                        </a:spcAft>
                        <a:buNone/>
                      </a:pPr>
                      <a:r>
                        <a:rPr b="1" lang="en-US" sz="1600"/>
                        <a:t>Write shop on the formulation of the Region-wide Conservation Plan for Marine Mammals, Sea Turtles and Sharks and Rays </a:t>
                      </a:r>
                      <a:endParaRPr b="1" sz="16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t/>
                      </a:r>
                      <a:endParaRPr sz="1600">
                        <a:latin typeface="Arial"/>
                        <a:ea typeface="Arial"/>
                        <a:cs typeface="Arial"/>
                        <a:sym typeface="Arial"/>
                      </a:endParaRPr>
                    </a:p>
                    <a:p>
                      <a:pPr indent="0" lvl="0" marL="0" marR="0" rtl="0" algn="l">
                        <a:spcBef>
                          <a:spcPts val="0"/>
                        </a:spcBef>
                        <a:spcAft>
                          <a:spcPts val="0"/>
                        </a:spcAft>
                        <a:buNone/>
                      </a:pPr>
                      <a:r>
                        <a:rPr lang="en-US" sz="1600">
                          <a:latin typeface="Arial"/>
                          <a:ea typeface="Arial"/>
                          <a:cs typeface="Arial"/>
                          <a:sym typeface="Arial"/>
                        </a:rPr>
                        <a:t>Postponed to 2019 due to RS transition</a:t>
                      </a:r>
                      <a:endParaRPr sz="1600">
                        <a:latin typeface="Arial"/>
                        <a:ea typeface="Arial"/>
                        <a:cs typeface="Arial"/>
                        <a:sym typeface="Arial"/>
                      </a:endParaRPr>
                    </a:p>
                  </a:txBody>
                  <a:tcPr marT="0" marB="0" marR="68575" marL="68575"/>
                </a:tc>
              </a:tr>
              <a:tr h="299875">
                <a:tc>
                  <a:txBody>
                    <a:bodyPr/>
                    <a:lstStyle/>
                    <a:p>
                      <a:pPr indent="0" lvl="0" marL="0" marR="0" rtl="0" algn="l">
                        <a:spcBef>
                          <a:spcPts val="0"/>
                        </a:spcBef>
                        <a:spcAft>
                          <a:spcPts val="0"/>
                        </a:spcAft>
                        <a:buNone/>
                      </a:pPr>
                      <a:r>
                        <a:rPr b="1" lang="en-US" sz="1600"/>
                        <a:t>Conduct IUCN Red List workshop ( Sharks and Rays)</a:t>
                      </a:r>
                      <a:endParaRPr b="1" sz="16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600">
                          <a:latin typeface="Arial"/>
                          <a:ea typeface="Arial"/>
                          <a:cs typeface="Arial"/>
                          <a:sym typeface="Arial"/>
                        </a:rPr>
                        <a:t>Subject to schedules for IUCN at the global level and for CTI region in 2020</a:t>
                      </a:r>
                      <a:endParaRPr sz="1600">
                        <a:latin typeface="Arial"/>
                        <a:ea typeface="Arial"/>
                        <a:cs typeface="Arial"/>
                        <a:sym typeface="Arial"/>
                      </a:endParaRPr>
                    </a:p>
                  </a:txBody>
                  <a:tcPr marT="0" marB="0" marR="68575" marL="68575"/>
                </a:tc>
              </a:tr>
              <a:tr h="613625">
                <a:tc>
                  <a:txBody>
                    <a:bodyPr/>
                    <a:lstStyle/>
                    <a:p>
                      <a:pPr indent="0" lvl="0" marL="0" marR="0" rtl="0" algn="l">
                        <a:spcBef>
                          <a:spcPts val="0"/>
                        </a:spcBef>
                        <a:spcAft>
                          <a:spcPts val="0"/>
                        </a:spcAft>
                        <a:buNone/>
                      </a:pPr>
                      <a:r>
                        <a:rPr b="1" lang="en-US" sz="1600"/>
                        <a:t>Write shop on the development of the Region-wide Assessment Report on Threatened Species (Marine Mammals, Sea Turtles, Sharks and Rays) </a:t>
                      </a:r>
                      <a:endParaRPr b="1" sz="16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600">
                          <a:latin typeface="Arial"/>
                          <a:ea typeface="Arial"/>
                          <a:cs typeface="Arial"/>
                          <a:sym typeface="Arial"/>
                        </a:rPr>
                        <a:t>Initial gathering of available data and information and submitted to RS. Postponed for 2019 (Need technical support)</a:t>
                      </a:r>
                      <a:endParaRPr sz="1600">
                        <a:latin typeface="Arial"/>
                        <a:ea typeface="Arial"/>
                        <a:cs typeface="Arial"/>
                        <a:sym typeface="Arial"/>
                      </a:endParaRPr>
                    </a:p>
                  </a:txBody>
                  <a:tcPr marT="0" marB="0" marR="68575" marL="68575"/>
                </a:tc>
              </a:tr>
              <a:tr h="599725">
                <a:tc>
                  <a:txBody>
                    <a:bodyPr/>
                    <a:lstStyle/>
                    <a:p>
                      <a:pPr indent="0" lvl="0" marL="0" marR="0" rtl="0" algn="l">
                        <a:spcBef>
                          <a:spcPts val="0"/>
                        </a:spcBef>
                        <a:spcAft>
                          <a:spcPts val="0"/>
                        </a:spcAft>
                        <a:buNone/>
                      </a:pPr>
                      <a:r>
                        <a:rPr b="1" lang="en-US" sz="1600"/>
                        <a:t>Production of maps identifying confirmed locations and migratory routes of the threatened species</a:t>
                      </a:r>
                      <a:endParaRPr b="1" sz="16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600">
                          <a:latin typeface="Arial"/>
                          <a:ea typeface="Arial"/>
                          <a:cs typeface="Arial"/>
                          <a:sym typeface="Arial"/>
                        </a:rPr>
                        <a:t>Postponed to 2019 for each country to submit its specific species (e.g. Sea turtle) to RS  then RS to WWF-ID</a:t>
                      </a:r>
                      <a:endParaRPr/>
                    </a:p>
                  </a:txBody>
                  <a:tcPr marT="0" marB="0" marR="68575" marL="68575"/>
                </a:tc>
              </a:tr>
              <a:tr h="299875">
                <a:tc>
                  <a:txBody>
                    <a:bodyPr/>
                    <a:lstStyle/>
                    <a:p>
                      <a:pPr indent="0" lvl="0" marL="0" marR="0" rtl="0" algn="l">
                        <a:spcBef>
                          <a:spcPts val="0"/>
                        </a:spcBef>
                        <a:spcAft>
                          <a:spcPts val="0"/>
                        </a:spcAft>
                        <a:buNone/>
                      </a:pPr>
                      <a:r>
                        <a:rPr b="1" lang="en-US" sz="1600"/>
                        <a:t>Annual TS TWG Meeting </a:t>
                      </a:r>
                      <a:endParaRPr b="1" sz="1600">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600">
                          <a:latin typeface="Arial"/>
                          <a:ea typeface="Arial"/>
                          <a:cs typeface="Arial"/>
                          <a:sym typeface="Arial"/>
                        </a:rPr>
                        <a:t>Done</a:t>
                      </a:r>
                      <a:endParaRPr sz="1600">
                        <a:latin typeface="Arial"/>
                        <a:ea typeface="Arial"/>
                        <a:cs typeface="Arial"/>
                        <a:sym typeface="Arial"/>
                      </a:endParaRPr>
                    </a:p>
                  </a:txBody>
                  <a:tcPr marT="0" marB="0" marR="68575" marL="6857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id="143" name="Google Shape;143;p20"/>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144" name="Google Shape;144;p20"/>
          <p:cNvSpPr txBox="1"/>
          <p:nvPr>
            <p:ph type="title"/>
          </p:nvPr>
        </p:nvSpPr>
        <p:spPr>
          <a:xfrm>
            <a:off x="515470" y="25754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200"/>
              <a:buFont typeface="Arial Black"/>
              <a:buNone/>
            </a:pPr>
            <a:r>
              <a:rPr b="1" lang="en-US" sz="3200">
                <a:solidFill>
                  <a:srgbClr val="474443"/>
                </a:solidFill>
                <a:latin typeface="Arial Black"/>
                <a:ea typeface="Arial Black"/>
                <a:cs typeface="Arial Black"/>
                <a:sym typeface="Arial Black"/>
              </a:rPr>
              <a:t>Activities of TSWG 2018</a:t>
            </a:r>
            <a:endParaRPr/>
          </a:p>
        </p:txBody>
      </p:sp>
      <p:graphicFrame>
        <p:nvGraphicFramePr>
          <p:cNvPr id="145" name="Google Shape;145;p20"/>
          <p:cNvGraphicFramePr/>
          <p:nvPr/>
        </p:nvGraphicFramePr>
        <p:xfrm>
          <a:off x="515470" y="1429119"/>
          <a:ext cx="3000000" cy="3000000"/>
        </p:xfrm>
        <a:graphic>
          <a:graphicData uri="http://schemas.openxmlformats.org/drawingml/2006/table">
            <a:tbl>
              <a:tblPr bandRow="1" firstRow="1">
                <a:noFill/>
                <a:tableStyleId>{7436A486-20F2-47F6-B717-3863E573C9A1}</a:tableStyleId>
              </a:tblPr>
              <a:tblGrid>
                <a:gridCol w="3520075"/>
                <a:gridCol w="3913625"/>
                <a:gridCol w="3081875"/>
              </a:tblGrid>
              <a:tr h="381675">
                <a:tc>
                  <a:txBody>
                    <a:bodyPr/>
                    <a:lstStyle/>
                    <a:p>
                      <a:pPr indent="0" lvl="0" marL="0" marR="0" rtl="0" algn="l">
                        <a:spcBef>
                          <a:spcPts val="0"/>
                        </a:spcBef>
                        <a:spcAft>
                          <a:spcPts val="0"/>
                        </a:spcAft>
                        <a:buNone/>
                      </a:pPr>
                      <a:r>
                        <a:rPr lang="en-US" sz="2000">
                          <a:latin typeface="Helvetica Neue"/>
                          <a:ea typeface="Helvetica Neue"/>
                          <a:cs typeface="Helvetica Neue"/>
                          <a:sym typeface="Helvetica Neue"/>
                        </a:rPr>
                        <a:t>Activities </a:t>
                      </a:r>
                      <a:endParaRPr sz="1600"/>
                    </a:p>
                  </a:txBody>
                  <a:tcPr marT="45725" marB="45725" marR="91450" marL="91450" anchor="ctr"/>
                </a:tc>
                <a:tc>
                  <a:txBody>
                    <a:bodyPr/>
                    <a:lstStyle/>
                    <a:p>
                      <a:pPr indent="0" lvl="0" marL="0" marR="0" rtl="0" algn="l">
                        <a:spcBef>
                          <a:spcPts val="0"/>
                        </a:spcBef>
                        <a:spcAft>
                          <a:spcPts val="0"/>
                        </a:spcAft>
                        <a:buNone/>
                      </a:pPr>
                      <a:r>
                        <a:rPr lang="en-US" sz="1600"/>
                        <a:t>Date</a:t>
                      </a:r>
                      <a:endParaRPr/>
                    </a:p>
                  </a:txBody>
                  <a:tcPr marT="45725" marB="45725" marR="91450" marL="91450" anchor="ctr"/>
                </a:tc>
                <a:tc>
                  <a:txBody>
                    <a:bodyPr/>
                    <a:lstStyle/>
                    <a:p>
                      <a:pPr indent="0" lvl="0" marL="0" marR="0" rtl="0" algn="l">
                        <a:spcBef>
                          <a:spcPts val="0"/>
                        </a:spcBef>
                        <a:spcAft>
                          <a:spcPts val="0"/>
                        </a:spcAft>
                        <a:buNone/>
                      </a:pPr>
                      <a:r>
                        <a:rPr lang="en-US" sz="1600"/>
                        <a:t>Venue</a:t>
                      </a:r>
                      <a:endParaRPr/>
                    </a:p>
                  </a:txBody>
                  <a:tcPr marT="45725" marB="45725" marR="91450" marL="91450" anchor="ctr"/>
                </a:tc>
              </a:tr>
              <a:tr h="755150">
                <a:tc>
                  <a:txBody>
                    <a:bodyPr/>
                    <a:lstStyle/>
                    <a:p>
                      <a:pPr indent="0" lvl="0" marL="0" marR="0" rtl="0" algn="l">
                        <a:spcBef>
                          <a:spcPts val="0"/>
                        </a:spcBef>
                        <a:spcAft>
                          <a:spcPts val="0"/>
                        </a:spcAft>
                        <a:buNone/>
                      </a:pPr>
                      <a:r>
                        <a:rPr b="1" lang="en-US" sz="1600"/>
                        <a:t>1</a:t>
                      </a:r>
                      <a:r>
                        <a:rPr b="1" baseline="30000" lang="en-US" sz="1600"/>
                        <a:t>st</a:t>
                      </a:r>
                      <a:r>
                        <a:rPr b="1" lang="en-US" sz="1600"/>
                        <a:t> Threatened Species</a:t>
                      </a:r>
                      <a:r>
                        <a:rPr b="1" lang="en-US" sz="1600"/>
                        <a:t> Working Group Regional Exchange </a:t>
                      </a:r>
                      <a:endParaRPr b="1" sz="1600"/>
                    </a:p>
                  </a:txBody>
                  <a:tcPr marT="45725" marB="45725" marR="91450" marL="91450" anchor="ctr"/>
                </a:tc>
                <a:tc>
                  <a:txBody>
                    <a:bodyPr/>
                    <a:lstStyle/>
                    <a:p>
                      <a:pPr indent="0" lvl="0" marL="0" marR="0" rtl="0" algn="l">
                        <a:spcBef>
                          <a:spcPts val="0"/>
                        </a:spcBef>
                        <a:spcAft>
                          <a:spcPts val="0"/>
                        </a:spcAft>
                        <a:buNone/>
                      </a:pPr>
                      <a:r>
                        <a:rPr b="1" lang="en-US" sz="1600"/>
                        <a:t>24-26 April 2018 </a:t>
                      </a:r>
                      <a:endParaRPr/>
                    </a:p>
                  </a:txBody>
                  <a:tcPr marT="45725" marB="45725" marR="91450" marL="91450" anchor="ctr"/>
                </a:tc>
                <a:tc>
                  <a:txBody>
                    <a:bodyPr/>
                    <a:lstStyle/>
                    <a:p>
                      <a:pPr indent="0" lvl="0" marL="0" marR="0" rtl="0" algn="l">
                        <a:spcBef>
                          <a:spcPts val="0"/>
                        </a:spcBef>
                        <a:spcAft>
                          <a:spcPts val="0"/>
                        </a:spcAft>
                        <a:buNone/>
                      </a:pPr>
                      <a:r>
                        <a:rPr b="1" lang="en-US" sz="1600"/>
                        <a:t>Quezon City, Philippines </a:t>
                      </a:r>
                      <a:endParaRPr/>
                    </a:p>
                  </a:txBody>
                  <a:tcPr marT="45725" marB="45725" marR="91450" marL="91450" anchor="ctr"/>
                </a:tc>
              </a:tr>
              <a:tr h="755150">
                <a:tc>
                  <a:txBody>
                    <a:bodyPr/>
                    <a:lstStyle/>
                    <a:p>
                      <a:pPr indent="0" lvl="0" marL="0" marR="0" rtl="0" algn="l">
                        <a:spcBef>
                          <a:spcPts val="0"/>
                        </a:spcBef>
                        <a:spcAft>
                          <a:spcPts val="0"/>
                        </a:spcAft>
                        <a:buNone/>
                      </a:pPr>
                      <a:r>
                        <a:rPr b="1" lang="en-US" sz="1600"/>
                        <a:t>2</a:t>
                      </a:r>
                      <a:r>
                        <a:rPr b="1" baseline="30000" lang="en-US" sz="1600"/>
                        <a:t>nd</a:t>
                      </a:r>
                      <a:r>
                        <a:rPr b="1" lang="en-US" sz="1600"/>
                        <a:t> CTI threatened species Technical Working Group Meeting </a:t>
                      </a:r>
                      <a:endParaRPr/>
                    </a:p>
                  </a:txBody>
                  <a:tcPr marT="45725" marB="45725" marR="91450" marL="91450" anchor="ctr"/>
                </a:tc>
                <a:tc>
                  <a:txBody>
                    <a:bodyPr/>
                    <a:lstStyle/>
                    <a:p>
                      <a:pPr indent="0" lvl="0" marL="0" marR="0" rtl="0" algn="l">
                        <a:spcBef>
                          <a:spcPts val="0"/>
                        </a:spcBef>
                        <a:spcAft>
                          <a:spcPts val="0"/>
                        </a:spcAft>
                        <a:buNone/>
                      </a:pPr>
                      <a:r>
                        <a:rPr b="1" lang="en-US" sz="1600"/>
                        <a:t>26 April 2018 </a:t>
                      </a:r>
                      <a:endParaRPr/>
                    </a:p>
                  </a:txBody>
                  <a:tcPr marT="45725" marB="45725" marR="91450" marL="91450" anchor="ctr"/>
                </a:tc>
                <a:tc>
                  <a:txBody>
                    <a:bodyPr/>
                    <a:lstStyle/>
                    <a:p>
                      <a:pPr indent="0" lvl="0" marL="0" marR="0" rtl="0" algn="l">
                        <a:spcBef>
                          <a:spcPts val="0"/>
                        </a:spcBef>
                        <a:spcAft>
                          <a:spcPts val="0"/>
                        </a:spcAft>
                        <a:buNone/>
                      </a:pPr>
                      <a:r>
                        <a:rPr b="1" lang="en-US" sz="1600"/>
                        <a:t>Quezon City, Philippines </a:t>
                      </a:r>
                      <a:endParaRPr/>
                    </a:p>
                  </a:txBody>
                  <a:tcPr marT="45725" marB="45725" marR="91450" marL="91450"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id="150" name="Google Shape;150;p21"/>
          <p:cNvPicPr preferRelativeResize="0"/>
          <p:nvPr/>
        </p:nvPicPr>
        <p:blipFill rotWithShape="1">
          <a:blip r:embed="rId3">
            <a:alphaModFix/>
          </a:blip>
          <a:srcRect b="89" l="10913" r="7644" t="92857"/>
          <a:stretch/>
        </p:blipFill>
        <p:spPr>
          <a:xfrm>
            <a:off x="-27215" y="6590805"/>
            <a:ext cx="12219215" cy="261099"/>
          </a:xfrm>
          <a:prstGeom prst="rect">
            <a:avLst/>
          </a:prstGeom>
          <a:noFill/>
          <a:ln>
            <a:noFill/>
          </a:ln>
        </p:spPr>
      </p:pic>
      <p:sp>
        <p:nvSpPr>
          <p:cNvPr id="151" name="Google Shape;151;p21"/>
          <p:cNvSpPr txBox="1"/>
          <p:nvPr>
            <p:ph type="title"/>
          </p:nvPr>
        </p:nvSpPr>
        <p:spPr>
          <a:xfrm>
            <a:off x="515470" y="25754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74443"/>
              </a:buClr>
              <a:buSzPts val="3200"/>
              <a:buFont typeface="Arial Black"/>
              <a:buNone/>
            </a:pPr>
            <a:r>
              <a:rPr b="1" lang="en-US" sz="3200">
                <a:solidFill>
                  <a:srgbClr val="474443"/>
                </a:solidFill>
                <a:latin typeface="Arial Black"/>
                <a:ea typeface="Arial Black"/>
                <a:cs typeface="Arial Black"/>
                <a:sym typeface="Arial Black"/>
              </a:rPr>
              <a:t>Status of Accomplishment of Priority Activities</a:t>
            </a:r>
            <a:endParaRPr/>
          </a:p>
        </p:txBody>
      </p:sp>
      <p:graphicFrame>
        <p:nvGraphicFramePr>
          <p:cNvPr id="152" name="Google Shape;152;p21"/>
          <p:cNvGraphicFramePr/>
          <p:nvPr/>
        </p:nvGraphicFramePr>
        <p:xfrm>
          <a:off x="515470" y="1449000"/>
          <a:ext cx="3000000" cy="3000000"/>
        </p:xfrm>
        <a:graphic>
          <a:graphicData uri="http://schemas.openxmlformats.org/drawingml/2006/table">
            <a:tbl>
              <a:tblPr bandRow="1" firstRow="1">
                <a:noFill/>
                <a:tableStyleId>{7436A486-20F2-47F6-B717-3863E573C9A1}</a:tableStyleId>
              </a:tblPr>
              <a:tblGrid>
                <a:gridCol w="7787275"/>
                <a:gridCol w="2728325"/>
              </a:tblGrid>
              <a:tr h="697150">
                <a:tc gridSpan="2">
                  <a:txBody>
                    <a:bodyPr/>
                    <a:lstStyle/>
                    <a:p>
                      <a:pPr indent="0" lvl="0" marL="0" marR="0" rtl="0" algn="ctr">
                        <a:spcBef>
                          <a:spcPts val="0"/>
                        </a:spcBef>
                        <a:spcAft>
                          <a:spcPts val="0"/>
                        </a:spcAft>
                        <a:buNone/>
                      </a:pPr>
                      <a:r>
                        <a:rPr b="1" lang="en-US" sz="1500">
                          <a:solidFill>
                            <a:srgbClr val="FFFFFF"/>
                          </a:solidFill>
                        </a:rPr>
                        <a:t>Goal 5: Threatened Species Status Improving</a:t>
                      </a:r>
                      <a:endParaRPr/>
                    </a:p>
                  </a:txBody>
                  <a:tcPr marT="0" marB="0" marR="0" marL="0" anchor="ctr"/>
                </a:tc>
                <a:tc hMerge="1"/>
              </a:tr>
              <a:tr h="464250">
                <a:tc>
                  <a:txBody>
                    <a:bodyPr/>
                    <a:lstStyle/>
                    <a:p>
                      <a:pPr indent="12700" lvl="0" marL="0" marR="0" rtl="0" algn="l">
                        <a:lnSpc>
                          <a:spcPct val="120000"/>
                        </a:lnSpc>
                        <a:spcBef>
                          <a:spcPts val="0"/>
                        </a:spcBef>
                        <a:spcAft>
                          <a:spcPts val="0"/>
                        </a:spcAft>
                        <a:buNone/>
                      </a:pPr>
                      <a:r>
                        <a:rPr lang="en-US" sz="1500"/>
                        <a:t>Target 1: Improved status of sharks, sea turtles, seabirds, marine mammals, corals, seagrass, mangroves and other identified threatened species.</a:t>
                      </a:r>
                      <a:endParaRPr/>
                    </a:p>
                  </a:txBody>
                  <a:tcPr marT="0" marB="0" marR="0" marL="0" anchor="ctr"/>
                </a:tc>
                <a:tc>
                  <a:txBody>
                    <a:bodyPr/>
                    <a:lstStyle/>
                    <a:p>
                      <a:pPr indent="12700" lvl="0" marL="0" marR="0" rtl="0" algn="ctr">
                        <a:lnSpc>
                          <a:spcPct val="120000"/>
                        </a:lnSpc>
                        <a:spcBef>
                          <a:spcPts val="0"/>
                        </a:spcBef>
                        <a:spcAft>
                          <a:spcPts val="0"/>
                        </a:spcAft>
                        <a:buNone/>
                      </a:pPr>
                      <a:r>
                        <a:rPr b="1" lang="en-US" sz="1500"/>
                        <a:t>Status</a:t>
                      </a:r>
                      <a:endParaRPr/>
                    </a:p>
                  </a:txBody>
                  <a:tcPr marT="0" marB="0" marR="0" marL="0" anchor="ctr"/>
                </a:tc>
              </a:tr>
              <a:tr h="697150">
                <a:tc>
                  <a:txBody>
                    <a:bodyPr/>
                    <a:lstStyle/>
                    <a:p>
                      <a:pPr indent="0" lvl="0" marL="0" marR="0" rtl="0" algn="l">
                        <a:spcBef>
                          <a:spcPts val="0"/>
                        </a:spcBef>
                        <a:spcAft>
                          <a:spcPts val="0"/>
                        </a:spcAft>
                        <a:buNone/>
                      </a:pPr>
                      <a:r>
                        <a:rPr lang="en-US" sz="1500"/>
                        <a:t>Conduct regional exchanges to complete the Conservation Action Plans for sharks, marine turtles, marine mammals and sea birds. </a:t>
                      </a:r>
                      <a:r>
                        <a:rPr lang="en-US" sz="1500">
                          <a:solidFill>
                            <a:schemeClr val="accent2"/>
                          </a:solidFill>
                        </a:rPr>
                        <a:t>TSWG agreed to include rays.</a:t>
                      </a:r>
                      <a:endParaRPr/>
                    </a:p>
                  </a:txBody>
                  <a:tcPr marT="0" marB="0" marR="0" marL="0" anchor="ctr"/>
                </a:tc>
                <a:tc>
                  <a:txBody>
                    <a:bodyPr/>
                    <a:lstStyle/>
                    <a:p>
                      <a:pPr indent="0" lvl="0" marL="0" marR="0" rtl="0" algn="ctr">
                        <a:spcBef>
                          <a:spcPts val="0"/>
                        </a:spcBef>
                        <a:spcAft>
                          <a:spcPts val="0"/>
                        </a:spcAft>
                        <a:buNone/>
                      </a:pPr>
                      <a:r>
                        <a:rPr b="1" lang="en-US" sz="1500"/>
                        <a:t>Started</a:t>
                      </a:r>
                      <a:endParaRPr/>
                    </a:p>
                  </a:txBody>
                  <a:tcPr marT="0" marB="0" marR="0" marL="0" anchor="ctr"/>
                </a:tc>
              </a:tr>
              <a:tr h="507125">
                <a:tc>
                  <a:txBody>
                    <a:bodyPr/>
                    <a:lstStyle/>
                    <a:p>
                      <a:pPr indent="0" lvl="0" marL="0" marR="0" rtl="0" algn="l">
                        <a:spcBef>
                          <a:spcPts val="0"/>
                        </a:spcBef>
                        <a:spcAft>
                          <a:spcPts val="0"/>
                        </a:spcAft>
                        <a:buNone/>
                      </a:pPr>
                      <a:r>
                        <a:rPr lang="en-US" sz="1500"/>
                        <a:t>Undertake baseline assessments of existing initiatives on the conservation and management of sharks, marine turtles, seabirds, marine mammals, corals, seagrass, mangroves. </a:t>
                      </a:r>
                      <a:endParaRPr sz="1800">
                        <a:solidFill>
                          <a:schemeClr val="accent2"/>
                        </a:solidFill>
                      </a:endParaRPr>
                    </a:p>
                  </a:txBody>
                  <a:tcPr marT="0" marB="0" marR="0" marL="0" anchor="ctr"/>
                </a:tc>
                <a:tc>
                  <a:txBody>
                    <a:bodyPr/>
                    <a:lstStyle/>
                    <a:p>
                      <a:pPr indent="0" lvl="0" marL="0" marR="0" rtl="0" algn="ctr">
                        <a:spcBef>
                          <a:spcPts val="0"/>
                        </a:spcBef>
                        <a:spcAft>
                          <a:spcPts val="0"/>
                        </a:spcAft>
                        <a:buNone/>
                      </a:pPr>
                      <a:r>
                        <a:rPr b="1" lang="en-US" sz="1500"/>
                        <a:t>Ongoing</a:t>
                      </a:r>
                      <a:endParaRPr b="1" sz="1500"/>
                    </a:p>
                  </a:txBody>
                  <a:tcPr marT="0" marB="0" marR="0" marL="0" anchor="ctr"/>
                </a:tc>
              </a:tr>
              <a:tr h="810025">
                <a:tc>
                  <a:txBody>
                    <a:bodyPr/>
                    <a:lstStyle/>
                    <a:p>
                      <a:pPr indent="0" lvl="0" marL="0" marR="0" rtl="0" algn="l">
                        <a:spcBef>
                          <a:spcPts val="0"/>
                        </a:spcBef>
                        <a:spcAft>
                          <a:spcPts val="0"/>
                        </a:spcAft>
                        <a:buNone/>
                      </a:pPr>
                      <a:r>
                        <a:rPr lang="en-US" sz="1500"/>
                        <a:t>Expand implementation of the SSME Comprehensive Action Plan for charismatic, threatened and migratory species to the CTI</a:t>
                      </a:r>
                      <a:endParaRPr/>
                    </a:p>
                  </a:txBody>
                  <a:tcPr marT="0" marB="0" marR="0" marL="0" anchor="ctr"/>
                </a:tc>
                <a:tc>
                  <a:txBody>
                    <a:bodyPr/>
                    <a:lstStyle/>
                    <a:p>
                      <a:pPr indent="0" lvl="0" marL="0" marR="0" rtl="0" algn="ctr">
                        <a:spcBef>
                          <a:spcPts val="0"/>
                        </a:spcBef>
                        <a:spcAft>
                          <a:spcPts val="0"/>
                        </a:spcAft>
                        <a:buNone/>
                      </a:pPr>
                      <a:r>
                        <a:rPr b="1" lang="en-US" sz="1500"/>
                        <a:t>Ongoing</a:t>
                      </a:r>
                      <a:endParaRPr/>
                    </a:p>
                  </a:txBody>
                  <a:tcPr marT="0" marB="0" marR="0" marL="0" anchor="ctr"/>
                </a:tc>
              </a:tr>
              <a:tr h="743625">
                <a:tc>
                  <a:txBody>
                    <a:bodyPr/>
                    <a:lstStyle/>
                    <a:p>
                      <a:pPr indent="0" lvl="0" marL="0" marR="0" rtl="0" algn="l">
                        <a:spcBef>
                          <a:spcPts val="0"/>
                        </a:spcBef>
                        <a:spcAft>
                          <a:spcPts val="0"/>
                        </a:spcAft>
                        <a:buNone/>
                      </a:pPr>
                      <a:r>
                        <a:rPr lang="en-US" sz="1500"/>
                        <a:t>Initiate sustainable financing and partnership-building for the implementation of the above-mentioned action plans</a:t>
                      </a:r>
                      <a:endParaRPr/>
                    </a:p>
                  </a:txBody>
                  <a:tcPr marT="0" marB="0" marR="0" marL="0" anchor="ctr"/>
                </a:tc>
                <a:tc>
                  <a:txBody>
                    <a:bodyPr/>
                    <a:lstStyle/>
                    <a:p>
                      <a:pPr indent="0" lvl="0" marL="0" marR="0" rtl="0" algn="ctr">
                        <a:spcBef>
                          <a:spcPts val="0"/>
                        </a:spcBef>
                        <a:spcAft>
                          <a:spcPts val="0"/>
                        </a:spcAft>
                        <a:buNone/>
                      </a:pPr>
                      <a:r>
                        <a:rPr b="1" lang="en-US" sz="1500"/>
                        <a:t>Ongoing</a:t>
                      </a:r>
                      <a:endParaRPr/>
                    </a:p>
                  </a:txBody>
                  <a:tcPr marT="0" marB="0" marR="0" marL="0" anchor="ctr"/>
                </a:tc>
              </a:tr>
              <a:tr h="669675">
                <a:tc>
                  <a:txBody>
                    <a:bodyPr/>
                    <a:lstStyle/>
                    <a:p>
                      <a:pPr indent="0" lvl="0" marL="0" marR="0" rtl="0" algn="l">
                        <a:spcBef>
                          <a:spcPts val="0"/>
                        </a:spcBef>
                        <a:spcAft>
                          <a:spcPts val="0"/>
                        </a:spcAft>
                        <a:buNone/>
                      </a:pPr>
                      <a:r>
                        <a:rPr lang="en-US" sz="1500"/>
                        <a:t>Finalize and endorse indicators for TSWG</a:t>
                      </a:r>
                      <a:endParaRPr/>
                    </a:p>
                  </a:txBody>
                  <a:tcPr marT="0" marB="0" marR="0" marL="0" anchor="ctr"/>
                </a:tc>
                <a:tc>
                  <a:txBody>
                    <a:bodyPr/>
                    <a:lstStyle/>
                    <a:p>
                      <a:pPr indent="0" lvl="0" marL="0" marR="0" rtl="0" algn="ctr">
                        <a:spcBef>
                          <a:spcPts val="0"/>
                        </a:spcBef>
                        <a:spcAft>
                          <a:spcPts val="0"/>
                        </a:spcAft>
                        <a:buNone/>
                      </a:pPr>
                      <a:r>
                        <a:rPr b="1" lang="en-US" sz="1500"/>
                        <a:t>Ongoing and just need to finalise</a:t>
                      </a:r>
                      <a:endParaRPr b="1" sz="1500"/>
                    </a:p>
                  </a:txBody>
                  <a:tcPr marT="0" marB="0" marR="0" marL="0"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