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2" r:id="rId2"/>
    <p:sldMasterId id="2147483735" r:id="rId3"/>
    <p:sldMasterId id="2147483741" r:id="rId4"/>
  </p:sldMasterIdLst>
  <p:notesMasterIdLst>
    <p:notesMasterId r:id="rId36"/>
  </p:notesMasterIdLst>
  <p:handoutMasterIdLst>
    <p:handoutMasterId r:id="rId37"/>
  </p:handoutMasterIdLst>
  <p:sldIdLst>
    <p:sldId id="549" r:id="rId5"/>
    <p:sldId id="721" r:id="rId6"/>
    <p:sldId id="590" r:id="rId7"/>
    <p:sldId id="595" r:id="rId8"/>
    <p:sldId id="596" r:id="rId9"/>
    <p:sldId id="423" r:id="rId10"/>
    <p:sldId id="426" r:id="rId11"/>
    <p:sldId id="427" r:id="rId12"/>
    <p:sldId id="264" r:id="rId13"/>
    <p:sldId id="722" r:id="rId14"/>
    <p:sldId id="588" r:id="rId15"/>
    <p:sldId id="597" r:id="rId16"/>
    <p:sldId id="556" r:id="rId17"/>
    <p:sldId id="634" r:id="rId18"/>
    <p:sldId id="569" r:id="rId19"/>
    <p:sldId id="720" r:id="rId20"/>
    <p:sldId id="599" r:id="rId21"/>
    <p:sldId id="635" r:id="rId22"/>
    <p:sldId id="604" r:id="rId23"/>
    <p:sldId id="610" r:id="rId24"/>
    <p:sldId id="544" r:id="rId25"/>
    <p:sldId id="578" r:id="rId26"/>
    <p:sldId id="524" r:id="rId27"/>
    <p:sldId id="525" r:id="rId28"/>
    <p:sldId id="586" r:id="rId29"/>
    <p:sldId id="621" r:id="rId30"/>
    <p:sldId id="637" r:id="rId31"/>
    <p:sldId id="638" r:id="rId32"/>
    <p:sldId id="639" r:id="rId33"/>
    <p:sldId id="717" r:id="rId34"/>
    <p:sldId id="587" r:id="rId35"/>
  </p:sldIdLst>
  <p:sldSz cx="9144000" cy="6858000" type="screen4x3"/>
  <p:notesSz cx="7077075" cy="90281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nda Donnelly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4"/>
    <a:srgbClr val="BA0C2F"/>
    <a:srgbClr val="002F6C"/>
    <a:srgbClr val="651D32"/>
    <a:srgbClr val="FFFFFF"/>
    <a:srgbClr val="122E77"/>
    <a:srgbClr val="A7C6ED"/>
    <a:srgbClr val="0067B9"/>
    <a:srgbClr val="6C6463"/>
    <a:srgbClr val="CFC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1" autoAdjust="0"/>
    <p:restoredTop sz="82796" autoAdjust="0"/>
  </p:normalViewPr>
  <p:slideViewPr>
    <p:cSldViewPr snapToObjects="1">
      <p:cViewPr varScale="1">
        <p:scale>
          <a:sx n="73" d="100"/>
          <a:sy n="73" d="100"/>
        </p:scale>
        <p:origin x="12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handoutMaster" Target="handoutMasters/handoutMaster1.xml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15C86-273C-448A-AB29-37F5C5B3461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1AE1B6D-F852-44FE-8778-76CBAA520A76}">
      <dgm:prSet phldrT="[Text]" custT="1"/>
      <dgm:spPr/>
      <dgm:t>
        <a:bodyPr/>
        <a:lstStyle/>
        <a:p>
          <a:r>
            <a:rPr lang="en-US" sz="1800" dirty="0"/>
            <a:t>2015</a:t>
          </a:r>
        </a:p>
      </dgm:t>
    </dgm:pt>
    <dgm:pt modelId="{F87EA24B-DED3-4D60-AB48-4FDC7595C7A1}" type="parTrans" cxnId="{3165CC35-ED10-4A2E-9B8A-F809F1C4E6DA}">
      <dgm:prSet/>
      <dgm:spPr/>
      <dgm:t>
        <a:bodyPr/>
        <a:lstStyle/>
        <a:p>
          <a:endParaRPr lang="en-US" sz="1800"/>
        </a:p>
      </dgm:t>
    </dgm:pt>
    <dgm:pt modelId="{156B84DB-9139-40AD-B8AF-CE675480E418}" type="sibTrans" cxnId="{3165CC35-ED10-4A2E-9B8A-F809F1C4E6DA}">
      <dgm:prSet/>
      <dgm:spPr/>
      <dgm:t>
        <a:bodyPr/>
        <a:lstStyle/>
        <a:p>
          <a:endParaRPr lang="en-US" sz="1800"/>
        </a:p>
      </dgm:t>
    </dgm:pt>
    <dgm:pt modelId="{4B266432-70F4-4790-AE19-F89F7DAC50E1}">
      <dgm:prSet phldrT="[Text]" custT="1"/>
      <dgm:spPr/>
      <dgm:t>
        <a:bodyPr/>
        <a:lstStyle/>
        <a:p>
          <a:r>
            <a:rPr lang="en-US" sz="1800" dirty="0"/>
            <a:t>2017</a:t>
          </a:r>
        </a:p>
      </dgm:t>
    </dgm:pt>
    <dgm:pt modelId="{E9473FCC-5B18-4393-ADAB-A7A705E002E9}" type="parTrans" cxnId="{854DF2E8-50A4-4C59-8398-D44D09174A16}">
      <dgm:prSet/>
      <dgm:spPr/>
      <dgm:t>
        <a:bodyPr/>
        <a:lstStyle/>
        <a:p>
          <a:endParaRPr lang="en-US" sz="1800"/>
        </a:p>
      </dgm:t>
    </dgm:pt>
    <dgm:pt modelId="{C803EC6F-EE18-48F6-A7D8-F14DCF120606}" type="sibTrans" cxnId="{854DF2E8-50A4-4C59-8398-D44D09174A16}">
      <dgm:prSet/>
      <dgm:spPr/>
      <dgm:t>
        <a:bodyPr/>
        <a:lstStyle/>
        <a:p>
          <a:endParaRPr lang="en-US" sz="1800"/>
        </a:p>
      </dgm:t>
    </dgm:pt>
    <dgm:pt modelId="{42C8DB26-2EED-4807-B3F0-0A8FB588B58E}">
      <dgm:prSet phldrT="[Text]" custT="1"/>
      <dgm:spPr/>
      <dgm:t>
        <a:bodyPr/>
        <a:lstStyle/>
        <a:p>
          <a:r>
            <a:rPr lang="en-US" sz="1800" dirty="0"/>
            <a:t>2018</a:t>
          </a:r>
        </a:p>
      </dgm:t>
    </dgm:pt>
    <dgm:pt modelId="{C2FFF59A-B5EC-46B0-998F-34DC16243F49}" type="parTrans" cxnId="{4C897754-C9C6-40F7-8166-DB4B74F9A00D}">
      <dgm:prSet/>
      <dgm:spPr/>
      <dgm:t>
        <a:bodyPr/>
        <a:lstStyle/>
        <a:p>
          <a:endParaRPr lang="en-US" sz="1800"/>
        </a:p>
      </dgm:t>
    </dgm:pt>
    <dgm:pt modelId="{5291F12F-A1B6-4F19-9FE9-21536675F101}" type="sibTrans" cxnId="{4C897754-C9C6-40F7-8166-DB4B74F9A00D}">
      <dgm:prSet/>
      <dgm:spPr/>
      <dgm:t>
        <a:bodyPr/>
        <a:lstStyle/>
        <a:p>
          <a:endParaRPr lang="en-US" sz="1800"/>
        </a:p>
      </dgm:t>
    </dgm:pt>
    <dgm:pt modelId="{5058B7E3-C51F-4746-B9D5-71AC3CB3083C}" type="pres">
      <dgm:prSet presAssocID="{72915C86-273C-448A-AB29-37F5C5B3461C}" presName="Name0" presStyleCnt="0">
        <dgm:presLayoutVars>
          <dgm:dir/>
          <dgm:animLvl val="lvl"/>
          <dgm:resizeHandles val="exact"/>
        </dgm:presLayoutVars>
      </dgm:prSet>
      <dgm:spPr/>
    </dgm:pt>
    <dgm:pt modelId="{B7F0B5EA-A93B-4E9C-AE58-D1C8ABA1F50A}" type="pres">
      <dgm:prSet presAssocID="{21AE1B6D-F852-44FE-8778-76CBAA520A76}" presName="parTxOnly" presStyleLbl="node1" presStyleIdx="0" presStyleCnt="3" custLinFactY="6287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CA1086-3ABD-4330-BB14-513983C2C67C}" type="pres">
      <dgm:prSet presAssocID="{156B84DB-9139-40AD-B8AF-CE675480E418}" presName="parTxOnlySpace" presStyleCnt="0"/>
      <dgm:spPr/>
    </dgm:pt>
    <dgm:pt modelId="{78D9A73E-86A1-42BB-8B24-263443E53B09}" type="pres">
      <dgm:prSet presAssocID="{4B266432-70F4-4790-AE19-F89F7DAC50E1}" presName="parTxOnly" presStyleLbl="node1" presStyleIdx="1" presStyleCnt="3" custLinFactY="6287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2E6A52-BDE3-4955-8079-0AF3C1DBF35E}" type="pres">
      <dgm:prSet presAssocID="{C803EC6F-EE18-48F6-A7D8-F14DCF120606}" presName="parTxOnlySpace" presStyleCnt="0"/>
      <dgm:spPr/>
    </dgm:pt>
    <dgm:pt modelId="{75868CA1-4A65-4CE6-B70A-60A5D5F9D9E9}" type="pres">
      <dgm:prSet presAssocID="{42C8DB26-2EED-4807-B3F0-0A8FB588B58E}" presName="parTxOnly" presStyleLbl="node1" presStyleIdx="2" presStyleCnt="3" custLinFactY="56003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165CC35-ED10-4A2E-9B8A-F809F1C4E6DA}" srcId="{72915C86-273C-448A-AB29-37F5C5B3461C}" destId="{21AE1B6D-F852-44FE-8778-76CBAA520A76}" srcOrd="0" destOrd="0" parTransId="{F87EA24B-DED3-4D60-AB48-4FDC7595C7A1}" sibTransId="{156B84DB-9139-40AD-B8AF-CE675480E418}"/>
    <dgm:cxn modelId="{4C897754-C9C6-40F7-8166-DB4B74F9A00D}" srcId="{72915C86-273C-448A-AB29-37F5C5B3461C}" destId="{42C8DB26-2EED-4807-B3F0-0A8FB588B58E}" srcOrd="2" destOrd="0" parTransId="{C2FFF59A-B5EC-46B0-998F-34DC16243F49}" sibTransId="{5291F12F-A1B6-4F19-9FE9-21536675F101}"/>
    <dgm:cxn modelId="{1FA92908-410B-494E-84AD-CE01484ABF5B}" type="presOf" srcId="{42C8DB26-2EED-4807-B3F0-0A8FB588B58E}" destId="{75868CA1-4A65-4CE6-B70A-60A5D5F9D9E9}" srcOrd="0" destOrd="0" presId="urn:microsoft.com/office/officeart/2005/8/layout/chevron1"/>
    <dgm:cxn modelId="{0C26D3AA-F326-48A5-8A16-DDE7F5E648A4}" type="presOf" srcId="{72915C86-273C-448A-AB29-37F5C5B3461C}" destId="{5058B7E3-C51F-4746-B9D5-71AC3CB3083C}" srcOrd="0" destOrd="0" presId="urn:microsoft.com/office/officeart/2005/8/layout/chevron1"/>
    <dgm:cxn modelId="{854DF2E8-50A4-4C59-8398-D44D09174A16}" srcId="{72915C86-273C-448A-AB29-37F5C5B3461C}" destId="{4B266432-70F4-4790-AE19-F89F7DAC50E1}" srcOrd="1" destOrd="0" parTransId="{E9473FCC-5B18-4393-ADAB-A7A705E002E9}" sibTransId="{C803EC6F-EE18-48F6-A7D8-F14DCF120606}"/>
    <dgm:cxn modelId="{22DE43D2-3EFE-4A01-B3F4-42551F5C4FF1}" type="presOf" srcId="{4B266432-70F4-4790-AE19-F89F7DAC50E1}" destId="{78D9A73E-86A1-42BB-8B24-263443E53B09}" srcOrd="0" destOrd="0" presId="urn:microsoft.com/office/officeart/2005/8/layout/chevron1"/>
    <dgm:cxn modelId="{8AEC21AE-0BFE-4D95-B94D-433615A43128}" type="presOf" srcId="{21AE1B6D-F852-44FE-8778-76CBAA520A76}" destId="{B7F0B5EA-A93B-4E9C-AE58-D1C8ABA1F50A}" srcOrd="0" destOrd="0" presId="urn:microsoft.com/office/officeart/2005/8/layout/chevron1"/>
    <dgm:cxn modelId="{87D78F7D-89A3-4107-91C1-57D5DD4A647C}" type="presParOf" srcId="{5058B7E3-C51F-4746-B9D5-71AC3CB3083C}" destId="{B7F0B5EA-A93B-4E9C-AE58-D1C8ABA1F50A}" srcOrd="0" destOrd="0" presId="urn:microsoft.com/office/officeart/2005/8/layout/chevron1"/>
    <dgm:cxn modelId="{B5F89C43-C532-4762-BAC2-90BE421EB387}" type="presParOf" srcId="{5058B7E3-C51F-4746-B9D5-71AC3CB3083C}" destId="{BECA1086-3ABD-4330-BB14-513983C2C67C}" srcOrd="1" destOrd="0" presId="urn:microsoft.com/office/officeart/2005/8/layout/chevron1"/>
    <dgm:cxn modelId="{80994BA3-40B4-4752-8D2E-E5AD720E1E1E}" type="presParOf" srcId="{5058B7E3-C51F-4746-B9D5-71AC3CB3083C}" destId="{78D9A73E-86A1-42BB-8B24-263443E53B09}" srcOrd="2" destOrd="0" presId="urn:microsoft.com/office/officeart/2005/8/layout/chevron1"/>
    <dgm:cxn modelId="{FDE83E76-7644-42AD-BB0F-04FC2D09621F}" type="presParOf" srcId="{5058B7E3-C51F-4746-B9D5-71AC3CB3083C}" destId="{FF2E6A52-BDE3-4955-8079-0AF3C1DBF35E}" srcOrd="3" destOrd="0" presId="urn:microsoft.com/office/officeart/2005/8/layout/chevron1"/>
    <dgm:cxn modelId="{BF3612EA-7B3E-4E1D-829B-BA270BC1D011}" type="presParOf" srcId="{5058B7E3-C51F-4746-B9D5-71AC3CB3083C}" destId="{75868CA1-4A65-4CE6-B70A-60A5D5F9D9E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0B5EA-A93B-4E9C-AE58-D1C8ABA1F50A}">
      <dsp:nvSpPr>
        <dsp:cNvPr id="0" name=""/>
        <dsp:cNvSpPr/>
      </dsp:nvSpPr>
      <dsp:spPr>
        <a:xfrm>
          <a:off x="1934" y="0"/>
          <a:ext cx="2356736" cy="6122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2015</a:t>
          </a:r>
        </a:p>
      </dsp:txBody>
      <dsp:txXfrm>
        <a:off x="308064" y="0"/>
        <a:ext cx="1744477" cy="612259"/>
      </dsp:txXfrm>
    </dsp:sp>
    <dsp:sp modelId="{78D9A73E-86A1-42BB-8B24-263443E53B09}">
      <dsp:nvSpPr>
        <dsp:cNvPr id="0" name=""/>
        <dsp:cNvSpPr/>
      </dsp:nvSpPr>
      <dsp:spPr>
        <a:xfrm>
          <a:off x="2122996" y="0"/>
          <a:ext cx="2356736" cy="6122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2017</a:t>
          </a:r>
        </a:p>
      </dsp:txBody>
      <dsp:txXfrm>
        <a:off x="2429126" y="0"/>
        <a:ext cx="1744477" cy="612259"/>
      </dsp:txXfrm>
    </dsp:sp>
    <dsp:sp modelId="{75868CA1-4A65-4CE6-B70A-60A5D5F9D9E9}">
      <dsp:nvSpPr>
        <dsp:cNvPr id="0" name=""/>
        <dsp:cNvSpPr/>
      </dsp:nvSpPr>
      <dsp:spPr>
        <a:xfrm>
          <a:off x="4244059" y="0"/>
          <a:ext cx="2356736" cy="6122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2018</a:t>
          </a:r>
        </a:p>
      </dsp:txBody>
      <dsp:txXfrm>
        <a:off x="4550189" y="0"/>
        <a:ext cx="1744477" cy="612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USAID Oceans and Fisheries Partnership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8/23/17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57514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Draft Sulu Sulawesi Seas Sub-regional EAFM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57514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USAID Oceans and Fisheries Partnership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8/23/17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2700" y="677863"/>
            <a:ext cx="4511675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Draft Sulu Sulawesi Seas Sub-regional EAFM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1"/>
            <a:ext cx="3066733" cy="451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90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095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80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USAID Oceans was designed as EAFM as a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14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25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Verbal overview of presentation – this presentation is about the Ecosystem Approach to Fisheries Management and how applying it at a regional level can benefit local, national, and regional objectives. This presentation will focus on regional EAFM planning undertaken in the Sulu-Sulawesi Seascape over the last 3 years.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0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algn="l">
              <a:buClr>
                <a:schemeClr val="bg1"/>
              </a:buClr>
              <a:buSzPct val="100000"/>
              <a:buFont typeface="Wingdings" charset="2"/>
              <a:buChar char="§"/>
            </a:pPr>
            <a:r>
              <a:rPr lang="en-US" sz="1200" dirty="0">
                <a:solidFill>
                  <a:srgbClr val="00B0F0"/>
                </a:solidFill>
                <a:latin typeface="+mn-lt"/>
                <a:cs typeface="Myriad Pro"/>
              </a:rPr>
              <a:t>Waters (~9 million hectares) 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Myriad Pro"/>
              </a:rPr>
              <a:t>of Sulu-Sulawesi Seascape (after TDA by SCS  SFM Project 2014)</a:t>
            </a:r>
          </a:p>
          <a:p>
            <a:pPr marL="457200" indent="-457200" algn="l" defTabSz="9144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Wingdings" charset="2"/>
              <a:buChar char="§"/>
            </a:pPr>
            <a:r>
              <a:rPr lang="en-US" sz="1200" dirty="0">
                <a:solidFill>
                  <a:schemeClr val="bg1"/>
                </a:solidFill>
              </a:rPr>
              <a:t>Initial focus on transboundary small pelagic species</a:t>
            </a:r>
            <a:endParaRPr lang="en-US" sz="1200" dirty="0">
              <a:solidFill>
                <a:schemeClr val="bg1"/>
              </a:solidFill>
              <a:latin typeface="+mn-lt"/>
              <a:cs typeface="Myriad Pr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830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61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7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30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4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USAID Oceans was designed as EAFM as a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066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6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These steps are represented</a:t>
            </a:r>
            <a:r>
              <a:rPr lang="en-US" baseline="0" dirty="0"/>
              <a:t> by the headings in a typical </a:t>
            </a:r>
            <a:r>
              <a:rPr lang="en-US" dirty="0"/>
              <a:t>EAFM Plan.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55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91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48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96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/>
                </a:solidFill>
                <a:cs typeface="Myriad Pro"/>
              </a:rPr>
              <a:t>Challenges on the scaling of EAFM beyond national jurisdictions (sovereignty &amp; sovereign rights)</a:t>
            </a:r>
            <a:endParaRPr lang="en-US" sz="1400" dirty="0">
              <a:solidFill>
                <a:schemeClr val="bg1"/>
              </a:solidFill>
              <a:cs typeface="Myriad Pro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56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58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30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>
                <a:solidFill>
                  <a:schemeClr val="bg1"/>
                </a:solidFill>
                <a:cs typeface="Myriad Pro"/>
              </a:rPr>
              <a:t>Challenges on the scaling of EAFM beyond national jurisdictions (sovereignty &amp; sovereign rights)</a:t>
            </a:r>
            <a:endParaRPr lang="en-US" sz="1400">
              <a:solidFill>
                <a:schemeClr val="bg1"/>
              </a:solidFill>
              <a:cs typeface="Myriad Pro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Myriad Pro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94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and experiences on the in-depth studies using RAFMS and EAFM were compiled, to guide replication in  the learning sites and expansion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0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273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225B5-9D88-D748-ABC6-23C1D341C6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54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72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179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3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34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 Sulu Sulawesi Seas Sub-regional EAFM Plan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USAID Oceans and Fisheries Partnership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8/23/17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9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051A2541-0424-7C45-AC8C-34EE3390891A}" type="datetime1">
              <a:rPr lang="en-US" smtClean="0"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USAID OCEANS AND FISHERIES PARTNERSHIP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945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2959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0826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64534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66954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20547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9775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5025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Ful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051A2541-0424-7C45-AC8C-34EE3390891A}" type="datetime1">
              <a:rPr lang="en-US" smtClean="0"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USAID OCEANS AND FISHERIES PARTNERSHIP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164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472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6/26/19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A2C1A-2137-A948-AA70-C30F377A9747}" type="datetime1">
              <a:rPr lang="en-US" smtClean="0"/>
              <a:t>6/26/19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USAID OCEANS AND FISHERIES PARTNERSHIP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3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594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Inf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NGUYEN LINH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USAID_Logo_White_v0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808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F4AD-D2F9-4A1C-BA66-7F401329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8F4-DEEC-4935-B420-5C6CA0EB0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8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33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19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48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4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97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31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7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8689E125-02DD-1B45-8FA3-365ADDD3BBF0}" type="datetime1">
              <a:rPr lang="en-US" smtClean="0"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USAID OCEANS AND FISHERIES PARTNERSHIP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989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09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71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20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60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78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16" y="152399"/>
            <a:ext cx="8879685" cy="6557913"/>
          </a:xfrm>
          <a:prstGeom prst="rect">
            <a:avLst/>
          </a:prstGeom>
          <a:solidFill>
            <a:srgbClr val="CFCDC9"/>
          </a:solidFill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USAID OCEANS AND FISHERIES PARTNERSHIP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 CAN</a:t>
            </a:r>
            <a:br>
              <a:rPr lang="en-US" dirty="0"/>
            </a:br>
            <a:r>
              <a:rPr lang="en-US" dirty="0"/>
              <a:t>RUN THREE LINES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USAID OCEANS AND FISHERIES PARTNERSHIP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chemeClr val="bg1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VIKTOR JAKOVLEV</a:t>
            </a:r>
          </a:p>
        </p:txBody>
      </p:sp>
      <p:pic>
        <p:nvPicPr>
          <p:cNvPr id="15" name="Picture 14" descr="USAID_Logo_White_v0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12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AID_Logo_White_v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182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625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3789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366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8970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198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612696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2"/>
            <a:ext cx="3657600" cy="4114799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059429"/>
            <a:ext cx="3657296" cy="738664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2398"/>
            <a:ext cx="4421802" cy="65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31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96" y="152401"/>
            <a:ext cx="4413504" cy="655320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>
                <a:solidFill>
                  <a:srgbClr val="FFFFFF"/>
                </a:solidFill>
              </a:rPr>
              <a:pPr/>
              <a:t>6/26/19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JOHNNY CHEN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67579" y="869723"/>
            <a:ext cx="3885896" cy="738664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67579" y="2061121"/>
            <a:ext cx="3885896" cy="4114799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01932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8816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9796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37026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198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632960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2"/>
            <a:ext cx="3657600" cy="4114799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059429"/>
            <a:ext cx="3657296" cy="738664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21805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>
                <a:solidFill>
                  <a:srgbClr val="FFFFFF"/>
                </a:solidFill>
              </a:rPr>
              <a:pPr/>
              <a:t>6/26/19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3079523"/>
            <a:ext cx="3885896" cy="738664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548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1"/>
            <a:ext cx="8839201" cy="655320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NGUYEN LINH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USAID_Logo_White_v0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148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9338" y="6465579"/>
            <a:ext cx="507241" cy="3924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3FB8DF-4480-2344-AFDC-7E84E9795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1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376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230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F1C838E6-2EFE-2E47-BF15-73F64BC0A44F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44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8041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33" y="3429000"/>
            <a:ext cx="8843368" cy="3276601"/>
          </a:xfrm>
          <a:prstGeom prst="rect">
            <a:avLst/>
          </a:prstGeom>
        </p:spPr>
      </p:pic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198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USAID OCEANS/TIM MOORE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BCCE5460-4FB7-5647-9AB1-CEF5116A5DCA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6718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D8A49A0-1A63-6943-82D6-C193E6102C72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059429"/>
            <a:ext cx="3657296" cy="738664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87719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>
                <a:solidFill>
                  <a:srgbClr val="FFFFFF"/>
                </a:solidFill>
              </a:rPr>
              <a:pPr/>
              <a:t>6/26/19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3187245"/>
            <a:ext cx="3885896" cy="738664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486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9176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F1C838E6-2EFE-2E47-BF15-73F64BC0A44F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5214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600200"/>
            <a:ext cx="2514904" cy="45720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8891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13431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40" y="3657601"/>
            <a:ext cx="8861060" cy="3048001"/>
          </a:xfrm>
          <a:prstGeom prst="rect">
            <a:avLst/>
          </a:prstGeom>
        </p:spPr>
      </p:pic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603867" y="4834108"/>
            <a:ext cx="2514600" cy="161583"/>
          </a:xfrm>
        </p:spPr>
        <p:txBody>
          <a:bodyPr wrap="square"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BCCE5460-4FB7-5647-9AB1-CEF5116A5DCA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956102"/>
            <a:ext cx="7772400" cy="4154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6392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152400"/>
            <a:ext cx="4419600" cy="65405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D8A49A0-1A63-6943-82D6-C193E6102C72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059429"/>
            <a:ext cx="3657296" cy="738664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USAID OCEANS/TIM MOORE</a:t>
            </a:r>
          </a:p>
        </p:txBody>
      </p:sp>
    </p:spTree>
    <p:extLst>
      <p:ext uri="{BB962C8B-B14F-4D97-AF65-F5344CB8AC3E}">
        <p14:creationId xmlns:p14="http://schemas.microsoft.com/office/powerpoint/2010/main" val="915894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Title + Lef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>
                <a:solidFill>
                  <a:srgbClr val="FFFFFF"/>
                </a:solidFill>
              </a:rPr>
              <a:pPr/>
              <a:t>6/26/19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43208"/>
            <a:ext cx="2743200" cy="161583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3079523"/>
            <a:ext cx="3885896" cy="738664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18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40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07EE5D-454A-4B0F-9265-FFE8A556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0411" y="6590806"/>
            <a:ext cx="9164411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6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2887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6702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14" Type="http://schemas.openxmlformats.org/officeDocument/2006/relationships/image" Target="../media/image1.JPG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94221FF0-FFFD-EE4A-8C08-BEBD298059F0}" type="datetime1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9224"/>
            <a:ext cx="2895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USAID OCEANS AND FISHERIES PARTNERSHIP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20" r:id="rId4"/>
    <p:sldLayoutId id="2147483721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•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–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79BF7-5BE7-4D6C-A296-2834D83179B3}" type="datetimeFigureOut">
              <a:rPr lang="en-PH" smtClean="0"/>
              <a:t>26/06/2019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593045-CD0D-4401-A7BF-ED91C46282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82" y="365125"/>
            <a:ext cx="957263" cy="118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4E5EDA-C3FD-46D9-A2C8-ADD330F1D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0411" y="6590806"/>
            <a:ext cx="9164411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9224"/>
            <a:ext cx="2895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1027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•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–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FEFCD-2C4D-0643-920C-22FD72718B60}" type="datetimeFigureOut">
              <a:rPr lang="en-US" smtClean="0"/>
              <a:t>6/26/19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A003D-A79C-F040-94E6-FBBFC3F1E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6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6.jp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6" Type="http://schemas.openxmlformats.org/officeDocument/2006/relationships/image" Target="../media/image20.emf"/><Relationship Id="rId7" Type="http://schemas.openxmlformats.org/officeDocument/2006/relationships/image" Target="../media/image40.pn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8.pn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42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gi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g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7" Type="http://schemas.openxmlformats.org/officeDocument/2006/relationships/image" Target="../media/image61.jpeg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62.jpg"/><Relationship Id="rId6" Type="http://schemas.openxmlformats.org/officeDocument/2006/relationships/hyperlink" Target="mailto:John.Parks@oceans-partnership.org" TargetMode="External"/><Relationship Id="rId7" Type="http://schemas.openxmlformats.org/officeDocument/2006/relationships/image" Target="../media/image63.png"/><Relationship Id="rId8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microsoft.com/office/2007/relationships/hdphoto" Target="../media/hdphoto2.wdp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</p:spPr>
        <p:txBody>
          <a:bodyPr/>
          <a:lstStyle/>
          <a:p>
            <a:fld id="{24421CD1-BE52-BC4A-A336-4B44D1C9FF31}" type="datetime1">
              <a:rPr lang="en-US" smtClean="0"/>
              <a:t>6/26/19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USAID OCEANS AND FISHERIES PARTNERSHIP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5193560"/>
            <a:ext cx="9067800" cy="1106292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Gill Sans MT" panose="020B0502020104020203" pitchFamily="34" charset="0"/>
              </a:rPr>
              <a:t>Ecosystem Approach to Fisheries Management and Catch Documentation and Traceability</a:t>
            </a:r>
            <a:br>
              <a:rPr lang="en-US" sz="2800" b="1" dirty="0">
                <a:solidFill>
                  <a:srgbClr val="002060"/>
                </a:solidFill>
                <a:latin typeface="Gill Sans MT" panose="020B0502020104020203" pitchFamily="34" charset="0"/>
              </a:rPr>
            </a:br>
            <a:r>
              <a:rPr lang="en-US" sz="3100" b="1" dirty="0">
                <a:solidFill>
                  <a:srgbClr val="002060"/>
                </a:solidFill>
                <a:latin typeface="Gill Sans MT" panose="020B0502020104020203" pitchFamily="34" charset="0"/>
              </a:rPr>
              <a:t/>
            </a:r>
            <a:br>
              <a:rPr lang="en-US" sz="3100" b="1" dirty="0">
                <a:solidFill>
                  <a:srgbClr val="002060"/>
                </a:solidFill>
                <a:latin typeface="Gill Sans MT" panose="020B0502020104020203" pitchFamily="34" charset="0"/>
              </a:rPr>
            </a:br>
            <a:r>
              <a:rPr lang="en-US" sz="2000" dirty="0">
                <a:solidFill>
                  <a:srgbClr val="BA0C2F"/>
                </a:solidFill>
                <a:latin typeface="Gill Sans MT" panose="020B0502020104020203" pitchFamily="34" charset="0"/>
              </a:rPr>
              <a:t>The USAID Oceans and Fisheries Partnership</a:t>
            </a:r>
            <a:r>
              <a:rPr lang="en-US" sz="2200" i="1" dirty="0">
                <a:solidFill>
                  <a:srgbClr val="002060"/>
                </a:solidFill>
                <a:latin typeface="Gill Sans MT" panose="020B0502020104020203" pitchFamily="34" charset="0"/>
              </a:rPr>
              <a:t/>
            </a:r>
            <a:br>
              <a:rPr lang="en-US" sz="2200" i="1" dirty="0">
                <a:solidFill>
                  <a:srgbClr val="002060"/>
                </a:solidFill>
                <a:latin typeface="Gill Sans MT" panose="020B0502020104020203" pitchFamily="34" charset="0"/>
              </a:rPr>
            </a:b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/>
            </a:r>
            <a:b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</a:br>
            <a:endParaRPr lang="en-US" sz="2200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7318"/>
            <a:ext cx="8991600" cy="1315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8812"/>
            <a:ext cx="963245" cy="731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14"/>
            <a:ext cx="2793511" cy="108667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DFD0B5A-37B0-4ABD-8C54-F7E6E218EE03}"/>
              </a:ext>
            </a:extLst>
          </p:cNvPr>
          <p:cNvCxnSpPr>
            <a:cxnSpLocks/>
          </p:cNvCxnSpPr>
          <p:nvPr/>
        </p:nvCxnSpPr>
        <p:spPr>
          <a:xfrm>
            <a:off x="0" y="4987008"/>
            <a:ext cx="91440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CB3864-B701-4727-8225-BEF37FC6E1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64" b="22222"/>
          <a:stretch/>
        </p:blipFill>
        <p:spPr>
          <a:xfrm>
            <a:off x="0" y="1166150"/>
            <a:ext cx="9144000" cy="38208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B523FDA-D369-4AB9-AD4D-8329BD913695}"/>
              </a:ext>
            </a:extLst>
          </p:cNvPr>
          <p:cNvCxnSpPr>
            <a:cxnSpLocks/>
          </p:cNvCxnSpPr>
          <p:nvPr/>
        </p:nvCxnSpPr>
        <p:spPr>
          <a:xfrm>
            <a:off x="0" y="6172200"/>
            <a:ext cx="853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01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Gill Sans MT"/>
                <a:ea typeface="+mj-ea"/>
              </a:rPr>
              <a:t>Grant Objectives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Gill Sans MT"/>
              <a:ea typeface="+mj-ea"/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576" y="1379496"/>
            <a:ext cx="8538924" cy="483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Engage with relevant stakeholders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(including Fisheries Agencies e.g., MMAF/BFAR and local private fishing industry partners implementing eCDT systems)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identify, monitor, and collect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specific eCDT information for fisheries management and decision-making.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j-ea"/>
              <a:cs typeface="Myriad Pro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Build, test, and deploy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an innovative digital solution that: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- collects and analyzes real-time information from active 	eCDT systems;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	- displays analytical results for fisheries managers and 		decision makers with relevant, real-time information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	- informs and enhances daily fisheries management 	activities 	and/or data-driven decision-making processes.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0" y="3306176"/>
            <a:ext cx="8424000" cy="111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2101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Gill Sans MT"/>
                <a:ea typeface="+mj-ea"/>
              </a:rPr>
              <a:t>Grant Objectives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Gill Sans MT"/>
              <a:ea typeface="+mj-ea"/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0276" y="1112490"/>
            <a:ext cx="4271724" cy="483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3.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Demonstrate use of eCDT data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to augment fisheries information systems, improve local fisheries management and enhance marine biodiversity conservation.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j-ea"/>
              <a:cs typeface="Myriad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4.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Build technical capacity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of national and local fishery managers 	and other relevant stakeholders.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j-ea"/>
              <a:cs typeface="Myriad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5.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Engage a wide group of stakeholders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to share results.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j-ea"/>
              <a:cs typeface="Myriad Pro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0" y="3306176"/>
            <a:ext cx="8424000" cy="111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90861-9C25-48C7-B74D-EF01D14BB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829" y="990601"/>
            <a:ext cx="4673451" cy="586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4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Gill Sans MT"/>
                <a:ea typeface="+mj-ea"/>
              </a:rPr>
              <a:t>How does CDT improve fisheries management?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Gill Sans MT"/>
              <a:ea typeface="+mj-ea"/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576" y="1379496"/>
            <a:ext cx="8538924" cy="483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By providing statistical information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relevant to models use to produce reference points for fisheries management (apart from those in National Stock Assessment Program)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By practically improving cost-effectiveness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of statistical &amp; data collection methods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By providing timeliness, accuracy and precision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of statistical and data collection system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By improving data/model stratification, analysis &amp; visualization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e.g., gear, fishery, area, season/time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j-ea"/>
              <a:cs typeface="Myriad Pro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0" y="3306176"/>
            <a:ext cx="8424000" cy="111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62849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E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3400" y="1219200"/>
            <a:ext cx="8077200" cy="49969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To enhance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marine biodiversity </a:t>
            </a:r>
            <a:r>
              <a:rPr lang="en-US" sz="3600" dirty="0">
                <a:solidFill>
                  <a:schemeClr val="bg1"/>
                </a:solidFill>
              </a:rPr>
              <a:t>conservation and increase sustainability of Southeast Asian </a:t>
            </a:r>
            <a:r>
              <a:rPr lang="en-US" sz="3600" dirty="0">
                <a:solidFill>
                  <a:schemeClr val="bg2"/>
                </a:solidFill>
              </a:rPr>
              <a:t>seafood trade </a:t>
            </a:r>
            <a:r>
              <a:rPr lang="en-US" sz="3600" dirty="0">
                <a:solidFill>
                  <a:schemeClr val="bg1"/>
                </a:solidFill>
              </a:rPr>
              <a:t>through: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991" y="3200400"/>
            <a:ext cx="8833609" cy="25197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"/>
            <a:ext cx="9127524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Gill Sans MT"/>
                <a:ea typeface="+mj-ea"/>
              </a:rPr>
              <a:t>USAID Oceans’ Approach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Gill Sans MT"/>
              <a:ea typeface="+mj-e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2DD-D454-8743-9A45-43DBF98F3F38}" type="datetime1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6/26/19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90F1966-AADA-4066-9BB2-73BB480929EE}"/>
              </a:ext>
            </a:extLst>
          </p:cNvPr>
          <p:cNvSpPr/>
          <p:nvPr/>
        </p:nvSpPr>
        <p:spPr>
          <a:xfrm>
            <a:off x="2438400" y="3276600"/>
            <a:ext cx="2438400" cy="2438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ED82B59-99B1-45F8-8E66-640C15B663A8}"/>
              </a:ext>
            </a:extLst>
          </p:cNvPr>
          <p:cNvCxnSpPr>
            <a:cxnSpLocks/>
          </p:cNvCxnSpPr>
          <p:nvPr/>
        </p:nvCxnSpPr>
        <p:spPr>
          <a:xfrm>
            <a:off x="176151" y="1007328"/>
            <a:ext cx="8815449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233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8202"/>
            <a:ext cx="9144000" cy="6019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7"/>
          <p:cNvSpPr txBox="1">
            <a:spLocks/>
          </p:cNvSpPr>
          <p:nvPr/>
        </p:nvSpPr>
        <p:spPr>
          <a:xfrm>
            <a:off x="152400" y="175345"/>
            <a:ext cx="9144000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The Ecosystem Approach to Fisheries Management (EAFM)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B8DF-4480-2344-AFDC-7E84E979569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6E225DC-C31C-40B8-97E0-DCA93AB88333}"/>
              </a:ext>
            </a:extLst>
          </p:cNvPr>
          <p:cNvSpPr txBox="1">
            <a:spLocks/>
          </p:cNvSpPr>
          <p:nvPr/>
        </p:nvSpPr>
        <p:spPr>
          <a:xfrm>
            <a:off x="381000" y="1143000"/>
            <a:ext cx="8534399" cy="4925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51D32"/>
                </a:solidFill>
              </a:rPr>
              <a:t>An EAFM Plan establishes a defined vision, scaled set of goals, objectives, and activities.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51D32"/>
                </a:solidFill>
              </a:rPr>
              <a:t>Goals are developed based on the three pillars of the EAFM: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30146A-C97D-4738-A032-431F1506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91" y="3469266"/>
            <a:ext cx="7424015" cy="2743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E6B625D-1D7D-4714-BE0A-9A9F78AD3D4E}"/>
              </a:ext>
            </a:extLst>
          </p:cNvPr>
          <p:cNvCxnSpPr>
            <a:cxnSpLocks/>
          </p:cNvCxnSpPr>
          <p:nvPr/>
        </p:nvCxnSpPr>
        <p:spPr>
          <a:xfrm>
            <a:off x="152400" y="1219200"/>
            <a:ext cx="80010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45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6476" y="932122"/>
            <a:ext cx="9160476" cy="60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6476" y="1"/>
            <a:ext cx="9160476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7"/>
          <p:cNvSpPr txBox="1">
            <a:spLocks/>
          </p:cNvSpPr>
          <p:nvPr/>
        </p:nvSpPr>
        <p:spPr>
          <a:xfrm>
            <a:off x="152400" y="175345"/>
            <a:ext cx="9144000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EAFM Process Cycle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B8DF-4480-2344-AFDC-7E84E979569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CD183F-A853-4BC1-869B-4E021FBE0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952" y="1219200"/>
            <a:ext cx="5442448" cy="5212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57F3B1-B7C2-4C9D-B028-C56427525316}"/>
              </a:ext>
            </a:extLst>
          </p:cNvPr>
          <p:cNvSpPr/>
          <p:nvPr/>
        </p:nvSpPr>
        <p:spPr>
          <a:xfrm rot="1915278">
            <a:off x="4545240" y="1382723"/>
            <a:ext cx="2966619" cy="1035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D734655-C374-4936-B5ED-D2FF4470F7A7}"/>
              </a:ext>
            </a:extLst>
          </p:cNvPr>
          <p:cNvCxnSpPr>
            <a:cxnSpLocks/>
          </p:cNvCxnSpPr>
          <p:nvPr/>
        </p:nvCxnSpPr>
        <p:spPr>
          <a:xfrm>
            <a:off x="228600" y="1007328"/>
            <a:ext cx="853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57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55495" y="6703856"/>
            <a:ext cx="2133600" cy="18466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359794"/>
            <a:ext cx="8153400" cy="584775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</a:rPr>
              <a:t>Regional EAFM Planning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xmlns="" id="{67A1A9DB-4078-43F9-B4FA-CBE7B871CFC3}"/>
              </a:ext>
            </a:extLst>
          </p:cNvPr>
          <p:cNvSpPr txBox="1">
            <a:spLocks/>
          </p:cNvSpPr>
          <p:nvPr/>
        </p:nvSpPr>
        <p:spPr>
          <a:xfrm>
            <a:off x="304800" y="1259839"/>
            <a:ext cx="4663691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0C2F">
                    <a:lumMod val="50000"/>
                  </a:srgbClr>
                </a:solidFill>
                <a:effectLst/>
                <a:uLnTx/>
                <a:uFillTx/>
                <a:latin typeface="Gill Sans MT"/>
                <a:ea typeface="+mn-ea"/>
              </a:rPr>
              <a:t>Sub-Regional Sulu-Sulawesi Seas Sustainable Fisheries Management Plan developed 2017-2018, with steps toward adoption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Developed, peer reviewed</a:t>
            </a:r>
          </a:p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Submitted to CTI-CFF and regional partners to enter into adoption cycle</a:t>
            </a:r>
          </a:p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Lessons learned from development, socialized documented for regional learning, scaling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10B505-48CD-405B-BD13-F801A8C8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088" y="981740"/>
            <a:ext cx="3774007" cy="50911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433D5FA-00CA-4B94-B413-515812EC1DF6}"/>
              </a:ext>
            </a:extLst>
          </p:cNvPr>
          <p:cNvCxnSpPr>
            <a:cxnSpLocks/>
          </p:cNvCxnSpPr>
          <p:nvPr/>
        </p:nvCxnSpPr>
        <p:spPr>
          <a:xfrm>
            <a:off x="304800" y="944569"/>
            <a:ext cx="48006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460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343"/>
            <a:ext cx="9126900" cy="937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F6C"/>
                </a:solidFill>
              </a:rPr>
              <a:t>The </a:t>
            </a:r>
            <a:r>
              <a:rPr lang="en-US" sz="3200" b="1" dirty="0">
                <a:solidFill>
                  <a:srgbClr val="002F6C"/>
                </a:solidFill>
              </a:rPr>
              <a:t>Sulu-Sulawesi</a:t>
            </a:r>
            <a:r>
              <a:rPr lang="en-US" sz="2800" b="1" dirty="0">
                <a:solidFill>
                  <a:srgbClr val="002F6C"/>
                </a:solidFill>
              </a:rPr>
              <a:t> Seascape</a:t>
            </a:r>
            <a:endParaRPr lang="en-US" sz="2800" dirty="0">
              <a:solidFill>
                <a:srgbClr val="002F6C"/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endParaRPr lang="en-US" sz="3600" b="1" i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601" y="1170073"/>
            <a:ext cx="3940925" cy="4925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Key area for regional fisheries production, food security, economic development</a:t>
            </a:r>
          </a:p>
          <a:p>
            <a:pPr marL="342900" indent="-342900" algn="l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Priority area for biodiversity conservation</a:t>
            </a:r>
          </a:p>
          <a:p>
            <a:pPr marL="342900" indent="-342900" algn="l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Shared boundaries, ecosystem dynamics and resources, environmental issues</a:t>
            </a:r>
            <a:endParaRPr lang="en-US" sz="2400" b="1" dirty="0">
              <a:solidFill>
                <a:schemeClr val="bg2"/>
              </a:solidFill>
              <a:cs typeface="Myriad Pro"/>
            </a:endParaRPr>
          </a:p>
          <a:p>
            <a:pPr marL="342900" indent="-342900" algn="l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n-lt"/>
              <a:cs typeface="Myriad Pro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rgbClr val="009F00"/>
              </a:buClr>
              <a:buSzPct val="150000"/>
              <a:buFont typeface="Arial"/>
              <a:buChar char="•"/>
            </a:pPr>
            <a:endParaRPr lang="en-US" sz="2800" dirty="0">
              <a:latin typeface="Myriad Pro"/>
              <a:cs typeface="Myriad Pr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C2E11A-7073-44EB-B935-6E36EC95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5"/>
          <a:stretch/>
        </p:blipFill>
        <p:spPr bwMode="auto">
          <a:xfrm>
            <a:off x="4199501" y="962188"/>
            <a:ext cx="4792099" cy="5743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E7A8E67-BF2C-4FEE-893E-A2155D591174}"/>
              </a:ext>
            </a:extLst>
          </p:cNvPr>
          <p:cNvCxnSpPr>
            <a:cxnSpLocks/>
          </p:cNvCxnSpPr>
          <p:nvPr/>
        </p:nvCxnSpPr>
        <p:spPr>
          <a:xfrm>
            <a:off x="228600" y="762000"/>
            <a:ext cx="853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54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374" y="232414"/>
            <a:ext cx="9023252" cy="937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F6C"/>
                </a:solidFill>
              </a:rPr>
              <a:t>Scaling EAFM Plans for Sub-Regional Management </a:t>
            </a:r>
            <a:endParaRPr lang="en-US" sz="3200" dirty="0">
              <a:solidFill>
                <a:srgbClr val="002F6C"/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endParaRPr lang="en-US" sz="3600" b="1" i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30FB5-3CCF-42AD-8E81-F773B469A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408250"/>
            <a:ext cx="4419600" cy="5258759"/>
          </a:xfrm>
          <a:prstGeom prst="rect">
            <a:avLst/>
          </a:prstGeom>
          <a:effectLst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53D10C1-774A-4FA5-9E84-231B8ADD1868}"/>
              </a:ext>
            </a:extLst>
          </p:cNvPr>
          <p:cNvSpPr txBox="1">
            <a:spLocks/>
          </p:cNvSpPr>
          <p:nvPr/>
        </p:nvSpPr>
        <p:spPr>
          <a:xfrm>
            <a:off x="381001" y="1143000"/>
            <a:ext cx="3657600" cy="4925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US" sz="2800" dirty="0">
                <a:solidFill>
                  <a:srgbClr val="651D32"/>
                </a:solidFill>
              </a:rPr>
              <a:t>A nested approach to fisheries management planning – linking </a:t>
            </a:r>
            <a:r>
              <a:rPr lang="en-US" sz="2800" u="sng" dirty="0">
                <a:solidFill>
                  <a:srgbClr val="651D32"/>
                </a:solidFill>
              </a:rPr>
              <a:t>upward</a:t>
            </a:r>
            <a:r>
              <a:rPr lang="en-US" sz="2800" i="1" u="sng" dirty="0">
                <a:solidFill>
                  <a:srgbClr val="651D32"/>
                </a:solidFill>
              </a:rPr>
              <a:t> and </a:t>
            </a:r>
            <a:r>
              <a:rPr lang="en-US" sz="2800" u="sng" dirty="0">
                <a:solidFill>
                  <a:srgbClr val="651D32"/>
                </a:solidFill>
              </a:rPr>
              <a:t>downward.</a:t>
            </a:r>
            <a:endParaRPr lang="en-US" sz="2800" dirty="0">
              <a:solidFill>
                <a:srgbClr val="651D3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FF5D74A-E6CE-4CB8-8F2C-709FC9DF5A92}"/>
              </a:ext>
            </a:extLst>
          </p:cNvPr>
          <p:cNvCxnSpPr>
            <a:cxnSpLocks/>
          </p:cNvCxnSpPr>
          <p:nvPr/>
        </p:nvCxnSpPr>
        <p:spPr>
          <a:xfrm>
            <a:off x="152400" y="1204594"/>
            <a:ext cx="72390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B637DC-4D82-41F9-9FE7-BADACB638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5" y="3429001"/>
            <a:ext cx="1853838" cy="2285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76097B-4896-46E7-AFB8-072EDDE13C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70"/>
          <a:stretch/>
        </p:blipFill>
        <p:spPr>
          <a:xfrm>
            <a:off x="971400" y="4196437"/>
            <a:ext cx="2033272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18156D-6495-45A5-A95E-3B9DD9280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1940" y="3740129"/>
            <a:ext cx="1885947" cy="27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93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28954"/>
            <a:ext cx="8915400" cy="86164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Linking the Sub-Regional Plan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endParaRPr lang="en-US" sz="3600" b="1" i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600" y="1158132"/>
            <a:ext cx="5181600" cy="4861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651D32"/>
                </a:solidFill>
              </a:rPr>
              <a:t>International: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/>
                </a:solidFill>
              </a:rPr>
              <a:t>FAO Code of Conduct of Responsible Fisheries (CCRF) </a:t>
            </a:r>
          </a:p>
          <a:p>
            <a:pPr algn="l"/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2800" dirty="0">
                <a:solidFill>
                  <a:srgbClr val="651D32"/>
                </a:solidFill>
              </a:rPr>
              <a:t>Regional: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/>
                </a:solidFill>
              </a:rPr>
              <a:t>CTI-CFF Regional Plan of Action </a:t>
            </a:r>
            <a:r>
              <a:rPr lang="en-US" sz="2400" i="1" dirty="0">
                <a:solidFill>
                  <a:schemeClr val="accent3"/>
                </a:solidFill>
              </a:rPr>
              <a:t>(specifically EAFM Goal) </a:t>
            </a:r>
            <a:endParaRPr lang="en-US" sz="2800" i="1" dirty="0">
              <a:solidFill>
                <a:schemeClr val="accent3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2800" dirty="0">
                <a:solidFill>
                  <a:srgbClr val="651D32"/>
                </a:solidFill>
              </a:rPr>
              <a:t>National/Local: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/>
                </a:solidFill>
              </a:rPr>
              <a:t>National Fisheries Policies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/>
                </a:solidFill>
              </a:rPr>
              <a:t>Sub-national/local area plans </a:t>
            </a:r>
          </a:p>
          <a:p>
            <a:pPr algn="l"/>
            <a:r>
              <a:rPr lang="en-US" sz="2800" i="1" dirty="0">
                <a:solidFill>
                  <a:schemeClr val="accent3"/>
                </a:solidFill>
              </a:rPr>
              <a:t>   </a:t>
            </a:r>
            <a:r>
              <a:rPr lang="en-US" sz="2400" i="1" dirty="0">
                <a:solidFill>
                  <a:schemeClr val="accent3"/>
                </a:solidFill>
              </a:rPr>
              <a:t>(for fisheries, conservation, etc.) </a:t>
            </a:r>
            <a:endParaRPr lang="en-US" sz="2800" i="1" dirty="0">
              <a:solidFill>
                <a:schemeClr val="accent3"/>
              </a:solidFill>
            </a:endParaRP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 </a:t>
            </a:r>
          </a:p>
          <a:p>
            <a:pPr algn="l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rgbClr val="009F00"/>
              </a:buClr>
              <a:buSzPct val="150000"/>
              <a:buFont typeface="Arial"/>
              <a:buChar char="•"/>
            </a:pPr>
            <a:endParaRPr lang="en-US" sz="2800" dirty="0">
              <a:latin typeface="Myriad Pro"/>
              <a:cs typeface="Myriad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118CCD-9D1F-40F1-BDCF-281DBEF56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83" y="1480673"/>
            <a:ext cx="4072975" cy="48463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0E1A4F5-4050-4A17-A36D-43EBB16A145E}"/>
              </a:ext>
            </a:extLst>
          </p:cNvPr>
          <p:cNvCxnSpPr>
            <a:cxnSpLocks/>
          </p:cNvCxnSpPr>
          <p:nvPr/>
        </p:nvCxnSpPr>
        <p:spPr>
          <a:xfrm>
            <a:off x="76200" y="990601"/>
            <a:ext cx="853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179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E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3400" y="1219200"/>
            <a:ext cx="8077200" cy="49969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To enhance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marine biodiversity </a:t>
            </a:r>
            <a:r>
              <a:rPr lang="en-US" sz="3600" dirty="0">
                <a:solidFill>
                  <a:schemeClr val="bg1"/>
                </a:solidFill>
              </a:rPr>
              <a:t>conservation and increase sustainability of Southeast Asian </a:t>
            </a:r>
            <a:r>
              <a:rPr lang="en-US" sz="3600" dirty="0">
                <a:solidFill>
                  <a:schemeClr val="bg2"/>
                </a:solidFill>
              </a:rPr>
              <a:t>seafood trade </a:t>
            </a:r>
            <a:r>
              <a:rPr lang="en-US" sz="3600" dirty="0">
                <a:solidFill>
                  <a:schemeClr val="bg1"/>
                </a:solidFill>
              </a:rPr>
              <a:t>through: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991" y="3200400"/>
            <a:ext cx="8833609" cy="25197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"/>
            <a:ext cx="9127524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Gill Sans MT"/>
                <a:ea typeface="+mj-ea"/>
              </a:rPr>
              <a:t>USAID Oceans’ Approach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Gill Sans MT"/>
              <a:ea typeface="+mj-e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2DD-D454-8743-9A45-43DBF98F3F38}" type="datetime1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6/26/19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90F1966-AADA-4066-9BB2-73BB480929EE}"/>
              </a:ext>
            </a:extLst>
          </p:cNvPr>
          <p:cNvSpPr/>
          <p:nvPr/>
        </p:nvSpPr>
        <p:spPr>
          <a:xfrm>
            <a:off x="2438400" y="3276600"/>
            <a:ext cx="2438400" cy="2438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64F082E-B6DF-4BB7-B890-71D020B458A2}"/>
              </a:ext>
            </a:extLst>
          </p:cNvPr>
          <p:cNvSpPr/>
          <p:nvPr/>
        </p:nvSpPr>
        <p:spPr>
          <a:xfrm>
            <a:off x="609600" y="3276600"/>
            <a:ext cx="2438400" cy="2438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097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3179B2A-9B09-4335-B6C5-0D500A9B1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3" t="12369" r="40833" b="39630"/>
          <a:stretch/>
        </p:blipFill>
        <p:spPr>
          <a:xfrm>
            <a:off x="3407477" y="2984332"/>
            <a:ext cx="1982499" cy="29197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18" y="196736"/>
            <a:ext cx="9023252" cy="937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F6C"/>
                </a:solidFill>
              </a:rPr>
              <a:t>History of the Sulu-Sulawesi Seascape (SSS) Sub-Regional EAFM Plan</a:t>
            </a:r>
            <a:endParaRPr lang="en-US" sz="3200" dirty="0">
              <a:solidFill>
                <a:srgbClr val="002F6C"/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endParaRPr lang="en-US" sz="3600" b="1" i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rgbClr val="009F00"/>
              </a:buClr>
              <a:buSzPct val="150000"/>
              <a:buFont typeface="Arial"/>
              <a:buChar char="•"/>
            </a:pP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243B24E-CD2E-4676-A8E3-737D27C1DB57}"/>
              </a:ext>
            </a:extLst>
          </p:cNvPr>
          <p:cNvSpPr txBox="1">
            <a:spLocks/>
          </p:cNvSpPr>
          <p:nvPr/>
        </p:nvSpPr>
        <p:spPr>
          <a:xfrm>
            <a:off x="152400" y="1059270"/>
            <a:ext cx="8534399" cy="460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US" sz="2800" dirty="0">
                <a:solidFill>
                  <a:srgbClr val="651D32"/>
                </a:solidFill>
              </a:rPr>
              <a:t>Over 2015-2018, the USAID Oceans and Fisheries Partnership, its partners, and key stakeholders convened to develop the sub-regional plan.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xmlns="" id="{2F5ADB63-9514-454E-A258-CB4003437C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767389"/>
              </p:ext>
            </p:extLst>
          </p:nvPr>
        </p:nvGraphicFramePr>
        <p:xfrm>
          <a:off x="1258279" y="6028133"/>
          <a:ext cx="6602730" cy="612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FB47D48-8293-4913-B32E-2B17CB24A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3082" y="3405804"/>
            <a:ext cx="1841198" cy="2430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41BAAF-C02F-40C0-BFB1-BA2FD271BC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959" y="2687743"/>
            <a:ext cx="2211210" cy="32163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9A8BBA7-6D9A-40A3-92DC-5ADB3E966732}"/>
              </a:ext>
            </a:extLst>
          </p:cNvPr>
          <p:cNvCxnSpPr>
            <a:cxnSpLocks/>
          </p:cNvCxnSpPr>
          <p:nvPr/>
        </p:nvCxnSpPr>
        <p:spPr>
          <a:xfrm>
            <a:off x="152399" y="1295400"/>
            <a:ext cx="853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488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Vision Statement for the SSS EAFM Plan </a:t>
            </a:r>
            <a:endParaRPr lang="en-US" b="1" i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600" y="1080802"/>
            <a:ext cx="8686800" cy="3110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13" indent="-11113" defTabSz="9144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sz="3200" dirty="0">
                <a:solidFill>
                  <a:schemeClr val="bg1"/>
                </a:solidFill>
                <a:latin typeface="+mn-lt"/>
                <a:cs typeface="Myriad Pro"/>
              </a:rPr>
              <a:t>“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By 2030, the 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transboundary fisheries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of the Sulu-Sulawesi Seas are ecologically </a:t>
            </a:r>
            <a:r>
              <a:rPr lang="en-US" sz="3200" dirty="0">
                <a:solidFill>
                  <a:srgbClr val="A7C6ED"/>
                </a:solidFill>
                <a:latin typeface="+mn-lt"/>
              </a:rPr>
              <a:t>healthy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and deliver </a:t>
            </a:r>
            <a:r>
              <a:rPr lang="en-US" sz="3200" dirty="0">
                <a:solidFill>
                  <a:srgbClr val="A7C6ED"/>
                </a:solidFill>
                <a:latin typeface="+mn-lt"/>
              </a:rPr>
              <a:t>ecosystem services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that provide </a:t>
            </a:r>
            <a:r>
              <a:rPr lang="en-US" sz="3200" dirty="0">
                <a:solidFill>
                  <a:srgbClr val="A7C6ED"/>
                </a:solidFill>
                <a:latin typeface="+mn-lt"/>
              </a:rPr>
              <a:t>equitable benefits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to our people through collaborative, safe, and legal regional fisheries management.”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0" y="3306176"/>
            <a:ext cx="8424000" cy="111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rgbClr val="009F00"/>
              </a:buClr>
              <a:buSzPct val="150000"/>
              <a:buFont typeface="Arial"/>
              <a:buChar char="•"/>
            </a:pP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745" y="4425410"/>
            <a:ext cx="8686800" cy="18443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defTabSz="914400">
              <a:lnSpc>
                <a:spcPct val="12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Initial focus on transboundary small pelagic species.</a:t>
            </a:r>
          </a:p>
          <a:p>
            <a:pPr marL="457200" indent="-457200" algn="l" defTabSz="914400">
              <a:lnSpc>
                <a:spcPct val="12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Expanded focus later on transboundary large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pelagics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/neritic tunas and demersal (soft-bottom, hard/coral reef) fisheries.</a:t>
            </a:r>
          </a:p>
          <a:p>
            <a:pPr marL="457200" indent="-457200" algn="l" defTabSz="914400">
              <a:lnSpc>
                <a:spcPct val="12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Includes socio-economic, livelihoods, and cultural “benefits”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255DB9F-3CA6-43AE-827F-6DC2F6823EE5}"/>
              </a:ext>
            </a:extLst>
          </p:cNvPr>
          <p:cNvCxnSpPr>
            <a:cxnSpLocks/>
          </p:cNvCxnSpPr>
          <p:nvPr/>
        </p:nvCxnSpPr>
        <p:spPr>
          <a:xfrm>
            <a:off x="228600" y="762000"/>
            <a:ext cx="853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05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EAFM Plan Outline</a:t>
            </a: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0276" y="1112490"/>
            <a:ext cx="8538924" cy="483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Vision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Background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Fisheries Management Unit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Major threats and issues 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Goals (n=3)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Objectives, indicators, and benchmarks (n=18)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Management actions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+mn-lt"/>
                <a:cs typeface="Myriad Pro"/>
              </a:rPr>
              <a:t>Governance and Coordination (proposed new section)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Compliance 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Data and info needs – source of data, etc.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Financing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Communications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Monitoring and evaluation (review of plan)</a:t>
            </a:r>
          </a:p>
          <a:p>
            <a:pPr marL="628650" indent="-628650" algn="l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+mn-lt"/>
                <a:cs typeface="Myriad Pro"/>
              </a:rPr>
              <a:t>Next Steps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0" y="3306176"/>
            <a:ext cx="8424000" cy="111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rgbClr val="009F00"/>
              </a:buClr>
              <a:buSzPct val="150000"/>
              <a:buFont typeface="Arial"/>
              <a:buChar char="•"/>
            </a:pP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rgbClr val="009F00"/>
              </a:buClr>
              <a:buSzPct val="150000"/>
              <a:buFont typeface="Arial"/>
              <a:buChar char="•"/>
            </a:pP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3150" y="1043821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(source:  “Essential EAFM” materials)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8AF8F1F-77AF-4249-A0B9-929815B85D5F}"/>
              </a:ext>
            </a:extLst>
          </p:cNvPr>
          <p:cNvCxnSpPr>
            <a:cxnSpLocks/>
          </p:cNvCxnSpPr>
          <p:nvPr/>
        </p:nvCxnSpPr>
        <p:spPr>
          <a:xfrm>
            <a:off x="228600" y="762000"/>
            <a:ext cx="37338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571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8202"/>
            <a:ext cx="9144000" cy="5538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637748" y="6437869"/>
            <a:ext cx="50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0E59D30-32EB-1449-9DD2-88F8F2CECCC8}" type="slidenum">
              <a:rPr lang="en-US" smtClean="0">
                <a:solidFill>
                  <a:schemeClr val="bg1"/>
                </a:solidFill>
                <a:latin typeface="Myriad Pro"/>
                <a:cs typeface="Myriad Pro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EAFM Pillars and Goals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601" y="1251528"/>
            <a:ext cx="3214454" cy="4864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2F6C"/>
                </a:solidFill>
                <a:cs typeface="Myriad Pro"/>
              </a:rPr>
              <a:t>Good Governance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24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251528"/>
            <a:ext cx="2865596" cy="4864085"/>
          </a:xfrm>
          <a:prstGeom prst="rect">
            <a:avLst/>
          </a:prstGeom>
          <a:solidFill>
            <a:srgbClr val="002F6C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latin typeface="+mn-lt"/>
                <a:cs typeface="Myriad Pro"/>
              </a:rPr>
              <a:t>Ecological 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latin typeface="+mn-lt"/>
                <a:cs typeface="Myriad Pro"/>
              </a:rPr>
              <a:t>Well-being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72970" y="1251528"/>
            <a:ext cx="3070630" cy="48640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2F6C"/>
                </a:solidFill>
                <a:cs typeface="Myriad Pro"/>
              </a:rPr>
              <a:t>Human Well-being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2400" b="1" dirty="0">
              <a:latin typeface="+mn-lt"/>
              <a:cs typeface="Myriad Pro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364" y="2054105"/>
            <a:ext cx="2639836" cy="3893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indent="-12700" algn="l" defTabSz="914400">
              <a:lnSpc>
                <a:spcPct val="70000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sz="2400" i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“Improved long-term health of living marine resources and their habitats through responsible regional fisheries management for optimal benefits to our communities.”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68961" y="2087235"/>
            <a:ext cx="2898439" cy="3893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indent="-12700" algn="l" defTabSz="914400">
              <a:lnSpc>
                <a:spcPct val="70000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sz="2400" i="1" dirty="0">
                <a:solidFill>
                  <a:srgbClr val="002F6C"/>
                </a:solidFill>
                <a:latin typeface="+mn-lt"/>
              </a:rPr>
              <a:t>“</a:t>
            </a:r>
            <a:r>
              <a:rPr lang="en-US" sz="2400" i="1" dirty="0">
                <a:solidFill>
                  <a:srgbClr val="002F6C"/>
                </a:solidFill>
              </a:rPr>
              <a:t>Resilient, self-reliant, and empowered communities who benefit from inclusive, just, responsible, and economically- and socially-equitable fisheries management.</a:t>
            </a:r>
            <a:r>
              <a:rPr lang="en-US" sz="2400" i="1" dirty="0">
                <a:solidFill>
                  <a:srgbClr val="002F6C"/>
                </a:solidFill>
                <a:latin typeface="+mn-lt"/>
              </a:rPr>
              <a:t>”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60076" y="2159548"/>
            <a:ext cx="3167448" cy="3893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indent="-12700" algn="l" defTabSz="914400">
              <a:lnSpc>
                <a:spcPct val="70000"/>
              </a:lnSpc>
              <a:spcBef>
                <a:spcPts val="0"/>
              </a:spcBef>
              <a:buClr>
                <a:schemeClr val="bg1"/>
              </a:buClr>
              <a:buSzPct val="150000"/>
            </a:pPr>
            <a:r>
              <a:rPr lang="en-US" sz="2400" i="1" dirty="0">
                <a:solidFill>
                  <a:srgbClr val="002F6C"/>
                </a:solidFill>
                <a:latin typeface="+mn-lt"/>
              </a:rPr>
              <a:t>“Improved governance and transboundary fishery policy capacity through a coordinated regional framework that is effectively implemented through a participatory, responsive, transparent, and adaptive process.”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B8DF-4480-2344-AFDC-7E84E979569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290EA4-A136-4528-BA9F-3330F2FBD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8816"/>
            <a:ext cx="3217074" cy="11887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3AE9F51-3CB1-486D-B10B-328EF75EB996}"/>
              </a:ext>
            </a:extLst>
          </p:cNvPr>
          <p:cNvCxnSpPr>
            <a:cxnSpLocks/>
          </p:cNvCxnSpPr>
          <p:nvPr/>
        </p:nvCxnSpPr>
        <p:spPr>
          <a:xfrm>
            <a:off x="228600" y="838202"/>
            <a:ext cx="44196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EAFM Objectives (18):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601" y="1026225"/>
            <a:ext cx="3214454" cy="522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2F6C"/>
                </a:solidFill>
                <a:cs typeface="Myriad Pro"/>
              </a:rPr>
              <a:t>Good Governance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026225"/>
            <a:ext cx="2865596" cy="5222175"/>
          </a:xfrm>
          <a:prstGeom prst="rect">
            <a:avLst/>
          </a:prstGeom>
          <a:solidFill>
            <a:srgbClr val="002F6C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cs typeface="Myriad Pro"/>
              </a:rPr>
              <a:t>Ecological 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cs typeface="Myriad Pro"/>
              </a:rPr>
              <a:t>Well-being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72970" y="1026225"/>
            <a:ext cx="3070630" cy="522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2F6C"/>
                </a:solidFill>
                <a:cs typeface="Myriad Pro"/>
              </a:rPr>
              <a:t>Human Well-being</a:t>
            </a:r>
            <a:endParaRPr lang="en-US" sz="2400" b="1" dirty="0">
              <a:latin typeface="+mn-lt"/>
              <a:cs typeface="Myriad Pro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6200" y="1973672"/>
            <a:ext cx="2725888" cy="3893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EO-1: Maintain optimal/ sustainable  exploitation rates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EO-2: Maintain suitable water quality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EO-3: Restore habitat &amp; conserve marine biodiversity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EO-4: Control by-catch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EO-5: Minimize negative fishery impacts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EO-6: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Increase science &amp; information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68960" y="1828800"/>
            <a:ext cx="2930922" cy="3893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93738" marR="0" lvl="0" indent="-69373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SO-1: Enhance income</a:t>
            </a:r>
          </a:p>
          <a:p>
            <a:pPr marL="693738" marR="0" lvl="0" indent="-69373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SO-2: Improve community resilience</a:t>
            </a:r>
          </a:p>
          <a:p>
            <a:pPr marL="693738" marR="0" lvl="0" indent="-69373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SO-3: Improve human well-being (legal, just &amp; equitable)</a:t>
            </a:r>
            <a:endParaRPr lang="en-US" sz="2000" dirty="0">
              <a:solidFill>
                <a:srgbClr val="002F6C"/>
              </a:solidFill>
              <a:latin typeface="+mn-lt"/>
            </a:endParaRPr>
          </a:p>
          <a:p>
            <a:pPr marL="693738" marR="0" lvl="0" indent="-69373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SO-4: Equity and social benefit for all</a:t>
            </a:r>
          </a:p>
          <a:p>
            <a:pPr marL="693738" marR="0" lvl="0" indent="-693738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SO-5: Enhance &amp; stabilize consumption (food security)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076032" y="1828800"/>
            <a:ext cx="3051491" cy="3893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b="1" i="1" dirty="0">
                <a:solidFill>
                  <a:srgbClr val="002F6C"/>
                </a:solidFill>
                <a:latin typeface="+mn-lt"/>
              </a:rPr>
              <a:t>GO-1: Reduce IUU fishing (+ CDT)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GO-2: Strengthen capacity (sustainable fisheries)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GO-3: Climate adaptation &amp; mitigation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GO-4: Strengthen regional MCS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GO-5: Improve judicial &amp; enforcement capacity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GO-6: Enhance stakeholder participation</a:t>
            </a:r>
          </a:p>
          <a:p>
            <a:pPr marL="641350" marR="0" lvl="0" indent="-6413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defRPr/>
            </a:pPr>
            <a:r>
              <a:rPr lang="en-US" sz="2000" dirty="0">
                <a:solidFill>
                  <a:srgbClr val="002F6C"/>
                </a:solidFill>
                <a:latin typeface="+mn-lt"/>
              </a:rPr>
              <a:t>GO-7: Strengthen regional coordination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20282" y="6352280"/>
            <a:ext cx="507241" cy="392421"/>
          </a:xfrm>
        </p:spPr>
        <p:txBody>
          <a:bodyPr/>
          <a:lstStyle/>
          <a:p>
            <a:fld id="{1F3FB8DF-4480-2344-AFDC-7E84E979569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372494-5BD4-4FA9-8494-9771B8FA7CD4}"/>
              </a:ext>
            </a:extLst>
          </p:cNvPr>
          <p:cNvSpPr txBox="1"/>
          <p:nvPr/>
        </p:nvSpPr>
        <p:spPr>
          <a:xfrm>
            <a:off x="381000" y="6324600"/>
            <a:ext cx="218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cross-cutting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D4545C5-F793-4133-A817-43A2E8D05589}"/>
              </a:ext>
            </a:extLst>
          </p:cNvPr>
          <p:cNvCxnSpPr>
            <a:cxnSpLocks/>
          </p:cNvCxnSpPr>
          <p:nvPr/>
        </p:nvCxnSpPr>
        <p:spPr>
          <a:xfrm>
            <a:off x="228600" y="838200"/>
            <a:ext cx="4343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37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Management Actions:</a:t>
            </a:r>
            <a:endParaRPr lang="en-US" sz="2400" b="1" i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1000" y="1143000"/>
            <a:ext cx="8382000" cy="4925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lnSpc>
                <a:spcPct val="150000"/>
              </a:lnSpc>
              <a:buClr>
                <a:schemeClr val="bg1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+mn-lt"/>
                <a:cs typeface="Myriad Pro"/>
              </a:rPr>
              <a:t>Maintenance of national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Myriad Pro"/>
              </a:rPr>
              <a:t>sovereignty 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Myriad Pro"/>
              </a:rPr>
              <a:t>with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Myriad Pro"/>
              </a:rPr>
              <a:t>guidance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Myriad Pro"/>
              </a:rPr>
              <a:t> through the sub-regional plan</a:t>
            </a:r>
          </a:p>
          <a:p>
            <a:pPr marL="514350" indent="-514350" algn="l">
              <a:lnSpc>
                <a:spcPct val="150000"/>
              </a:lnSpc>
              <a:buClr>
                <a:schemeClr val="bg1"/>
              </a:buClr>
              <a:buSzPct val="100000"/>
              <a:buFont typeface="Wingdings" charset="2"/>
              <a:buChar char="§"/>
            </a:pPr>
            <a:endParaRPr lang="en-US" sz="1400" dirty="0">
              <a:solidFill>
                <a:schemeClr val="bg1"/>
              </a:solidFill>
              <a:latin typeface="+mn-lt"/>
              <a:cs typeface="Myriad Pro"/>
            </a:endParaRPr>
          </a:p>
          <a:p>
            <a:pPr marL="514350" indent="-514350" algn="l">
              <a:lnSpc>
                <a:spcPct val="150000"/>
              </a:lnSpc>
              <a:buClr>
                <a:schemeClr val="bg1"/>
              </a:buClr>
              <a:buSzPct val="100000"/>
              <a:buFont typeface="Wingdings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+mn-lt"/>
                <a:cs typeface="Myriad Pro"/>
              </a:rPr>
              <a:t>3 types 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Myriad Pro"/>
              </a:rPr>
              <a:t>of management actions:</a:t>
            </a:r>
          </a:p>
          <a:p>
            <a:pPr marL="971550" lvl="1" indent="-514350">
              <a:lnSpc>
                <a:spcPct val="150000"/>
              </a:lnSpc>
              <a:buClr>
                <a:schemeClr val="bg1"/>
              </a:buClr>
              <a:buSzPct val="100000"/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  <a:cs typeface="Myriad Pro"/>
              </a:rPr>
              <a:t>Current</a:t>
            </a:r>
            <a:r>
              <a:rPr lang="en-US" sz="2800" dirty="0">
                <a:solidFill>
                  <a:srgbClr val="00B0F0"/>
                </a:solidFill>
                <a:cs typeface="Myriad Pro"/>
              </a:rPr>
              <a:t>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cs typeface="Myriad Pro"/>
              </a:rPr>
              <a:t>national</a:t>
            </a:r>
            <a:r>
              <a:rPr lang="en-US" sz="2800" dirty="0">
                <a:solidFill>
                  <a:schemeClr val="bg1"/>
                </a:solidFill>
                <a:cs typeface="Myriad Pro"/>
              </a:rPr>
              <a:t> (i.e., country ‘contributions’)</a:t>
            </a:r>
          </a:p>
          <a:p>
            <a:pPr marL="971550" lvl="1" indent="-514350">
              <a:lnSpc>
                <a:spcPct val="150000"/>
              </a:lnSpc>
              <a:buClr>
                <a:schemeClr val="bg1"/>
              </a:buClr>
              <a:buSzPct val="100000"/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  <a:cs typeface="Myriad Pro"/>
              </a:rPr>
              <a:t>Current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multinational </a:t>
            </a:r>
            <a:r>
              <a:rPr lang="en-US" sz="2800" dirty="0">
                <a:solidFill>
                  <a:schemeClr val="bg1"/>
                </a:solidFill>
                <a:cs typeface="Myriad Pro"/>
              </a:rPr>
              <a:t>(e.g., CTI-CFF, RPOA); and</a:t>
            </a:r>
          </a:p>
          <a:p>
            <a:pPr marL="971550" lvl="1" indent="-514350">
              <a:lnSpc>
                <a:spcPct val="150000"/>
              </a:lnSpc>
              <a:buClr>
                <a:schemeClr val="bg1"/>
              </a:buClr>
              <a:buSzPct val="100000"/>
              <a:buFont typeface="Courier New" charset="0"/>
              <a:buChar char="o"/>
            </a:pPr>
            <a:r>
              <a:rPr lang="en-US" sz="2800" dirty="0">
                <a:solidFill>
                  <a:srgbClr val="00B0F0"/>
                </a:solidFill>
                <a:cs typeface="Myriad Pro"/>
              </a:rPr>
              <a:t>Proposed </a:t>
            </a:r>
            <a:r>
              <a:rPr lang="en-US" sz="2800" dirty="0">
                <a:solidFill>
                  <a:schemeClr val="bg1"/>
                </a:solidFill>
                <a:cs typeface="Myriad Pro"/>
              </a:rPr>
              <a:t>(new) management actions (e.g., GEF7).</a:t>
            </a:r>
          </a:p>
          <a:p>
            <a:pPr marL="514350" indent="-514350" algn="l">
              <a:lnSpc>
                <a:spcPct val="150000"/>
              </a:lnSpc>
              <a:buClr>
                <a:schemeClr val="bg1"/>
              </a:buClr>
              <a:buSzPct val="100000"/>
              <a:buFont typeface="Wingdings" charset="2"/>
              <a:buChar char="§"/>
            </a:pPr>
            <a:endParaRPr lang="en-US" sz="3200" dirty="0">
              <a:solidFill>
                <a:schemeClr val="bg1"/>
              </a:solidFill>
              <a:latin typeface="+mn-lt"/>
              <a:cs typeface="Myriad Pro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rgbClr val="009F00"/>
              </a:buClr>
              <a:buSzPct val="150000"/>
              <a:buFont typeface="Arial"/>
              <a:buChar char="•"/>
            </a:pPr>
            <a:endParaRPr lang="en-US" sz="2800" dirty="0">
              <a:latin typeface="Myriad Pro"/>
              <a:cs typeface="Myriad Pro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A0B522-FC4E-42ED-9468-D776D29D40D2}"/>
              </a:ext>
            </a:extLst>
          </p:cNvPr>
          <p:cNvCxnSpPr>
            <a:cxnSpLocks/>
          </p:cNvCxnSpPr>
          <p:nvPr/>
        </p:nvCxnSpPr>
        <p:spPr>
          <a:xfrm>
            <a:off x="228600" y="762000"/>
            <a:ext cx="41148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9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27524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Collaborative Design and Development</a:t>
            </a:r>
            <a:endParaRPr lang="en-US" sz="2400" b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ACF9F44-219B-4F8A-BD75-E64B4F9AEA05}"/>
              </a:ext>
            </a:extLst>
          </p:cNvPr>
          <p:cNvSpPr txBox="1">
            <a:spLocks/>
          </p:cNvSpPr>
          <p:nvPr/>
        </p:nvSpPr>
        <p:spPr>
          <a:xfrm>
            <a:off x="228600" y="495300"/>
            <a:ext cx="8534399" cy="4568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US" sz="2800" dirty="0">
                <a:solidFill>
                  <a:srgbClr val="651D32"/>
                </a:solidFill>
              </a:rPr>
              <a:t>Collaborative, multi-national, multi-stakeholder process four-year (2015-2018) development process</a:t>
            </a:r>
          </a:p>
          <a:p>
            <a:pPr algn="l"/>
            <a:endParaRPr lang="en-US" sz="2800" dirty="0">
              <a:solidFill>
                <a:srgbClr val="651D3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1FC8FE-1547-4AF9-A320-29855810340C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28600" y="2004905"/>
            <a:ext cx="5181600" cy="2486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0149EB-31ED-4874-8CD2-883E8BE4F734}"/>
              </a:ext>
            </a:extLst>
          </p:cNvPr>
          <p:cNvSpPr txBox="1"/>
          <p:nvPr/>
        </p:nvSpPr>
        <p:spPr>
          <a:xfrm>
            <a:off x="159488" y="4056607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June 2015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DCA860-2DB7-4339-A707-7F73CD5CB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616" y="2004905"/>
            <a:ext cx="3458584" cy="19054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12E902-0E0B-42E8-A76D-B9955597A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643" y="3910389"/>
            <a:ext cx="3583957" cy="20926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6F7163-6B87-4F53-9D85-49AA5A0B0522}"/>
              </a:ext>
            </a:extLst>
          </p:cNvPr>
          <p:cNvSpPr txBox="1"/>
          <p:nvPr/>
        </p:nvSpPr>
        <p:spPr>
          <a:xfrm>
            <a:off x="7179994" y="5608589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August 2017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8341DD1-A91E-429A-9C45-FCC3441A1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28" y="4491051"/>
            <a:ext cx="5195742" cy="1999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7E2966-F848-4A9D-85B2-E5775EC73E06}"/>
              </a:ext>
            </a:extLst>
          </p:cNvPr>
          <p:cNvSpPr txBox="1"/>
          <p:nvPr/>
        </p:nvSpPr>
        <p:spPr>
          <a:xfrm>
            <a:off x="1329069" y="6089439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July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C5C6B4-7FA8-4ACF-A02C-E3B8B07A9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981200"/>
            <a:ext cx="5181600" cy="2486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D545CB-AE81-4900-AC9C-8D2FD2C138C0}"/>
              </a:ext>
            </a:extLst>
          </p:cNvPr>
          <p:cNvSpPr txBox="1"/>
          <p:nvPr/>
        </p:nvSpPr>
        <p:spPr>
          <a:xfrm>
            <a:off x="1828800" y="40194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June 2015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FEB823C-9558-4F8A-B1C3-89166D0E562D}"/>
              </a:ext>
            </a:extLst>
          </p:cNvPr>
          <p:cNvCxnSpPr>
            <a:cxnSpLocks/>
          </p:cNvCxnSpPr>
          <p:nvPr/>
        </p:nvCxnSpPr>
        <p:spPr>
          <a:xfrm>
            <a:off x="228600" y="838200"/>
            <a:ext cx="80010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098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27524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Socialization </a:t>
            </a:r>
            <a:endParaRPr lang="en-US" sz="2400" b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ACF9F44-219B-4F8A-BD75-E64B4F9AEA05}"/>
              </a:ext>
            </a:extLst>
          </p:cNvPr>
          <p:cNvSpPr txBox="1">
            <a:spLocks/>
          </p:cNvSpPr>
          <p:nvPr/>
        </p:nvSpPr>
        <p:spPr>
          <a:xfrm>
            <a:off x="228600" y="633405"/>
            <a:ext cx="8686799" cy="4925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651D32"/>
              </a:solidFill>
            </a:endParaRPr>
          </a:p>
          <a:p>
            <a:pPr algn="l"/>
            <a:r>
              <a:rPr lang="en-US" sz="2800" dirty="0">
                <a:solidFill>
                  <a:srgbClr val="651D32"/>
                </a:solidFill>
              </a:rPr>
              <a:t>Socialization with CTI Regional Secretariat and National Coordinating Committees, other partners to review and secure buy-in.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C1DEB3-8DA0-4FCE-BB6F-4F093FBCE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3" t="9419" r="7379" b="4631"/>
          <a:stretch/>
        </p:blipFill>
        <p:spPr bwMode="auto">
          <a:xfrm>
            <a:off x="3738499" y="5053942"/>
            <a:ext cx="3134340" cy="1739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5B7CF0-BFFD-4881-8D87-45D1C7D8F1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7" t="25646" r="4347" b="5244"/>
          <a:stretch/>
        </p:blipFill>
        <p:spPr bwMode="auto">
          <a:xfrm>
            <a:off x="5791371" y="3719040"/>
            <a:ext cx="2757632" cy="1739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E231C0-0834-473D-9815-80695B2BF6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4" t="18229" r="-1"/>
          <a:stretch/>
        </p:blipFill>
        <p:spPr bwMode="auto">
          <a:xfrm>
            <a:off x="296357" y="4591110"/>
            <a:ext cx="3442142" cy="1624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51C1E9-30D6-402D-BE2A-95CD6A22B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141" y="2016453"/>
            <a:ext cx="2746433" cy="1739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C7ED4-CD2B-4B89-B5B0-739400AC45D2}"/>
              </a:ext>
            </a:extLst>
          </p:cNvPr>
          <p:cNvSpPr txBox="1"/>
          <p:nvPr/>
        </p:nvSpPr>
        <p:spPr>
          <a:xfrm>
            <a:off x="167325" y="5833756"/>
            <a:ext cx="3109275" cy="4112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CTI Regional Secretariat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556E3D-31E7-45E7-9B2A-EDA09558A19A}"/>
              </a:ext>
            </a:extLst>
          </p:cNvPr>
          <p:cNvSpPr txBox="1"/>
          <p:nvPr/>
        </p:nvSpPr>
        <p:spPr>
          <a:xfrm>
            <a:off x="3657600" y="6457890"/>
            <a:ext cx="24337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Indonesia partners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670DAD-2A58-4A73-B721-25169E75D7FC}"/>
              </a:ext>
            </a:extLst>
          </p:cNvPr>
          <p:cNvSpPr txBox="1"/>
          <p:nvPr/>
        </p:nvSpPr>
        <p:spPr>
          <a:xfrm>
            <a:off x="6398682" y="5051291"/>
            <a:ext cx="21765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NCCC Indonesia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860B5E-0BE0-4585-94C6-B9CEDC41C53B}"/>
              </a:ext>
            </a:extLst>
          </p:cNvPr>
          <p:cNvSpPr txBox="1"/>
          <p:nvPr/>
        </p:nvSpPr>
        <p:spPr>
          <a:xfrm>
            <a:off x="4120141" y="3356289"/>
            <a:ext cx="22785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NCCC Malaysia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76E4D6B-B97D-4F5F-A84C-22FF8D6FB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357" y="2688253"/>
            <a:ext cx="3814714" cy="19073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179CC3A-FEEB-48F3-A2DD-9DBBABB7C944}"/>
              </a:ext>
            </a:extLst>
          </p:cNvPr>
          <p:cNvSpPr txBox="1"/>
          <p:nvPr/>
        </p:nvSpPr>
        <p:spPr>
          <a:xfrm>
            <a:off x="1836259" y="4191000"/>
            <a:ext cx="22785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NCCC Philippines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C7BC340-787F-44DD-A09A-465475E5711F}"/>
              </a:ext>
            </a:extLst>
          </p:cNvPr>
          <p:cNvCxnSpPr>
            <a:cxnSpLocks/>
          </p:cNvCxnSpPr>
          <p:nvPr/>
        </p:nvCxnSpPr>
        <p:spPr>
          <a:xfrm>
            <a:off x="228600" y="838200"/>
            <a:ext cx="2438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193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27524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Insights on the Planning Process</a:t>
            </a:r>
            <a:endParaRPr lang="en-US" sz="2400" b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ACF9F44-219B-4F8A-BD75-E64B4F9AEA05}"/>
              </a:ext>
            </a:extLst>
          </p:cNvPr>
          <p:cNvSpPr txBox="1">
            <a:spLocks/>
          </p:cNvSpPr>
          <p:nvPr/>
        </p:nvSpPr>
        <p:spPr>
          <a:xfrm>
            <a:off x="228601" y="633405"/>
            <a:ext cx="6400800" cy="4925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651D3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51D32"/>
                </a:solidFill>
              </a:rPr>
              <a:t>Regional institutions, programs and working groups played critical support role</a:t>
            </a:r>
          </a:p>
          <a:p>
            <a:pPr algn="l"/>
            <a:endParaRPr lang="en-US" sz="2800" dirty="0">
              <a:solidFill>
                <a:srgbClr val="651D3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51D32"/>
                </a:solidFill>
              </a:rPr>
              <a:t>Built upon past and existing related fisheries management efforts e.g., SSME, ECP, SAP, others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651D3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51D32"/>
                </a:solidFill>
              </a:rPr>
              <a:t>Some challenges still remain on the scaling of EAFM beyond national jurisdictions (e.g., sovereignty and sovereign rights)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651D32"/>
              </a:solidFill>
            </a:endParaRPr>
          </a:p>
          <a:p>
            <a:pPr algn="l"/>
            <a:endParaRPr lang="en-US" sz="2800" dirty="0">
              <a:solidFill>
                <a:srgbClr val="651D3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CC149A-75B4-442B-97A4-2FB3DB403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12963" r="38334" b="24815"/>
          <a:stretch/>
        </p:blipFill>
        <p:spPr>
          <a:xfrm>
            <a:off x="7310102" y="155526"/>
            <a:ext cx="1681498" cy="2435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533138-6551-4D7F-B338-25325F1EFD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00" t="12963" r="40834" b="42592"/>
          <a:stretch/>
        </p:blipFill>
        <p:spPr>
          <a:xfrm>
            <a:off x="6629401" y="2211363"/>
            <a:ext cx="1867043" cy="2435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C17FE6-D4F2-46D0-9CBB-4F65E303E2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66" t="12963" r="36500" b="18889"/>
          <a:stretch/>
        </p:blipFill>
        <p:spPr>
          <a:xfrm>
            <a:off x="7242049" y="4191000"/>
            <a:ext cx="1749552" cy="249936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4A78F4A-95C6-4B03-9A45-DF841C6F8C06}"/>
              </a:ext>
            </a:extLst>
          </p:cNvPr>
          <p:cNvCxnSpPr>
            <a:cxnSpLocks/>
          </p:cNvCxnSpPr>
          <p:nvPr/>
        </p:nvCxnSpPr>
        <p:spPr>
          <a:xfrm>
            <a:off x="228601" y="838200"/>
            <a:ext cx="6095999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027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27524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rgbClr val="002F6C"/>
                </a:solidFill>
              </a:rPr>
              <a:t>Potential Replication in other Sub-Regions</a:t>
            </a:r>
            <a:endParaRPr lang="en-US" sz="2400" b="1" dirty="0">
              <a:solidFill>
                <a:srgbClr val="002F6C"/>
              </a:solidFill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6928CC-BC4E-405E-A089-03E50013FE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22" y="2171302"/>
            <a:ext cx="3356478" cy="251539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Picture 13" descr="scs_map">
            <a:extLst>
              <a:ext uri="{FF2B5EF4-FFF2-40B4-BE49-F238E27FC236}">
                <a16:creationId xmlns:a16="http://schemas.microsoft.com/office/drawing/2014/main" xmlns="" id="{3FB83472-6DC6-44ED-9012-58A7C052C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96" y="1850699"/>
            <a:ext cx="2452223" cy="286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725a69fa33.png">
            <a:extLst>
              <a:ext uri="{FF2B5EF4-FFF2-40B4-BE49-F238E27FC236}">
                <a16:creationId xmlns:a16="http://schemas.microsoft.com/office/drawing/2014/main" xmlns="" id="{DFB52F4D-0D96-4A60-961D-DE0D6C538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" y="1897065"/>
            <a:ext cx="2764584" cy="2816214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1D22169A-ACE9-49FE-8F15-15ECB0C0A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310552"/>
              </p:ext>
            </p:extLst>
          </p:nvPr>
        </p:nvGraphicFramePr>
        <p:xfrm>
          <a:off x="228599" y="4996180"/>
          <a:ext cx="86106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2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71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Andaman Sea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Sulu Sulawesi Sea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South China </a:t>
                      </a:r>
                      <a:r>
                        <a:rPr lang="en-US" sz="2400" baseline="0" dirty="0"/>
                        <a:t>Sea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7" name="Arrow: Curved Down 16">
            <a:extLst>
              <a:ext uri="{FF2B5EF4-FFF2-40B4-BE49-F238E27FC236}">
                <a16:creationId xmlns:a16="http://schemas.microsoft.com/office/drawing/2014/main" xmlns="" id="{69B77A84-0E5B-4639-B9A6-7BD800C2BB1C}"/>
              </a:ext>
            </a:extLst>
          </p:cNvPr>
          <p:cNvSpPr/>
          <p:nvPr/>
        </p:nvSpPr>
        <p:spPr>
          <a:xfrm>
            <a:off x="5870448" y="2926080"/>
            <a:ext cx="1216152" cy="731520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xmlns="" id="{7A8E3708-8025-43FC-967D-731EA36D39DB}"/>
              </a:ext>
            </a:extLst>
          </p:cNvPr>
          <p:cNvSpPr/>
          <p:nvPr/>
        </p:nvSpPr>
        <p:spPr>
          <a:xfrm rot="10800000">
            <a:off x="1984248" y="3002279"/>
            <a:ext cx="1216152" cy="731520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7066BE-358D-4325-88C8-5B0108570A7B}"/>
              </a:ext>
            </a:extLst>
          </p:cNvPr>
          <p:cNvSpPr txBox="1"/>
          <p:nvPr/>
        </p:nvSpPr>
        <p:spPr>
          <a:xfrm>
            <a:off x="258978" y="6024265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+ CTI Priority Seascapes e.g., Bismarck Solomon Seas </a:t>
            </a:r>
            <a:r>
              <a:rPr lang="en-US" sz="2400" b="1" i="1" dirty="0" err="1"/>
              <a:t>Ecorerion</a:t>
            </a:r>
            <a:r>
              <a:rPr lang="en-US" sz="2400" b="1" i="1" dirty="0"/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41BE165-A29D-4010-A4F2-204EC5E8EB71}"/>
              </a:ext>
            </a:extLst>
          </p:cNvPr>
          <p:cNvCxnSpPr>
            <a:cxnSpLocks/>
          </p:cNvCxnSpPr>
          <p:nvPr/>
        </p:nvCxnSpPr>
        <p:spPr>
          <a:xfrm>
            <a:off x="175219" y="838200"/>
            <a:ext cx="853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64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Gill Sans MT"/>
                <a:ea typeface="+mj-ea"/>
              </a:rPr>
              <a:t>Applications of CDT</a:t>
            </a: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576" y="1379496"/>
            <a:ext cx="8538924" cy="483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j-ea"/>
              <a:cs typeface="Myriad Pro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0" y="3306176"/>
            <a:ext cx="8424000" cy="111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2900" y="4425410"/>
            <a:ext cx="8424000" cy="1526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20D834-700D-4DA3-9867-12B4BD1A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199"/>
            <a:ext cx="8645977" cy="43517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4A5C958-503E-4EFE-956D-45B0035372F6}"/>
              </a:ext>
            </a:extLst>
          </p:cNvPr>
          <p:cNvSpPr/>
          <p:nvPr/>
        </p:nvSpPr>
        <p:spPr>
          <a:xfrm>
            <a:off x="2362200" y="1676400"/>
            <a:ext cx="1905000" cy="91440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541DA6C-FFF5-422A-91DE-E8663F5C9745}"/>
              </a:ext>
            </a:extLst>
          </p:cNvPr>
          <p:cNvCxnSpPr>
            <a:cxnSpLocks/>
          </p:cNvCxnSpPr>
          <p:nvPr/>
        </p:nvCxnSpPr>
        <p:spPr>
          <a:xfrm>
            <a:off x="228600" y="1007328"/>
            <a:ext cx="50292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264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81200" y="5905500"/>
            <a:ext cx="4191000" cy="685800"/>
          </a:xfrm>
          <a:prstGeom prst="rect">
            <a:avLst/>
          </a:prstGeom>
          <a:solidFill>
            <a:schemeClr val="tx2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xmlns="" id="{67A1A9DB-4078-43F9-B4FA-CBE7B871CFC3}"/>
              </a:ext>
            </a:extLst>
          </p:cNvPr>
          <p:cNvSpPr txBox="1">
            <a:spLocks/>
          </p:cNvSpPr>
          <p:nvPr/>
        </p:nvSpPr>
        <p:spPr>
          <a:xfrm>
            <a:off x="457200" y="1669412"/>
            <a:ext cx="6196011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0C2F">
                    <a:lumMod val="50000"/>
                  </a:srgbClr>
                </a:solidFill>
                <a:effectLst/>
                <a:uLnTx/>
                <a:uFillTx/>
                <a:latin typeface="Gill Sans MT"/>
                <a:ea typeface="+mn-ea"/>
              </a:rPr>
              <a:t>Rapid Appraisal for Fisheries Management System Guidelines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  <a:p>
            <a:pPr lvl="5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Developed, peer reviewed</a:t>
            </a:r>
          </a:p>
          <a:p>
            <a:pPr lvl="5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Update previous guidelines to integrate USAID Oceans’ unique approach of approaching CDT, EAFM, and Human Welfare as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joint mission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</a:rPr>
              <a:t>                     </a:t>
            </a:r>
            <a:r>
              <a:rPr lang="en-US" b="1" dirty="0">
                <a:solidFill>
                  <a:srgbClr val="FFFFFF"/>
                </a:solidFill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</a:rPr>
              <a:t>Other resources can be found at: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4A67FF-4161-49F2-8091-E8CEF542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0D831-B806-4875-AC50-611DED28AC4A}" type="datetime1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6/26/19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2E33CE-D576-4034-829C-B9889533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30079"/>
            <a:ext cx="2895600" cy="184666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</a:rPr>
              <a:t>USAID OCEANS AND FISHERIES PARTNERSHIP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D299BC-73FA-4095-8418-0575C1C7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158F4-DEEC-4935-B420-5C6CA0EB0BF9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C145B4-9391-4E83-AE46-2B11F2AF0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314" y="1745662"/>
            <a:ext cx="1505633" cy="21417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26D336-1714-40D8-BBDC-C087BC131956}"/>
              </a:ext>
            </a:extLst>
          </p:cNvPr>
          <p:cNvSpPr/>
          <p:nvPr/>
        </p:nvSpPr>
        <p:spPr>
          <a:xfrm>
            <a:off x="2133600" y="624840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n-ea"/>
                <a:cs typeface="Myriad Pro"/>
              </a:rPr>
              <a:t>www.seafdec-oceanspartnership.org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E05D15-87D5-48C5-B7D8-4185C30AC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995558"/>
            <a:ext cx="1558273" cy="2174334"/>
          </a:xfrm>
          <a:prstGeom prst="rect">
            <a:avLst/>
          </a:prstGeom>
        </p:spPr>
      </p:pic>
      <p:sp>
        <p:nvSpPr>
          <p:cNvPr id="14" name="Title 5"/>
          <p:cNvSpPr txBox="1">
            <a:spLocks/>
          </p:cNvSpPr>
          <p:nvPr/>
        </p:nvSpPr>
        <p:spPr>
          <a:xfrm>
            <a:off x="304800" y="359794"/>
            <a:ext cx="8153400" cy="116420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</a:rPr>
              <a:t>DOCUMENTING LESSONS LEARNED FOR REGIONAL USE, SCALING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E0AF31C-69C4-4D6D-A557-B93F9FB28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869827">
            <a:off x="7263369" y="2823634"/>
            <a:ext cx="1503406" cy="2127461"/>
          </a:xfr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xmlns="" id="{93E7BE24-5CE8-477B-AF34-DA169D6C92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2528506"/>
            <a:ext cx="2362201" cy="31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52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-16476" y="6324600"/>
            <a:ext cx="9144000" cy="5334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1200" dirty="0">
                <a:solidFill>
                  <a:srgbClr val="002060"/>
                </a:solidFill>
              </a:rPr>
              <a:t/>
            </a:r>
            <a:br>
              <a:rPr lang="en-US" sz="1200" dirty="0">
                <a:solidFill>
                  <a:srgbClr val="002060"/>
                </a:solidFill>
              </a:rPr>
            </a:b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37748" y="6437869"/>
            <a:ext cx="50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0E59D30-32EB-1449-9DD2-88F8F2CECCC8}" type="slidenum">
              <a:rPr lang="en-US" smtClean="0">
                <a:solidFill>
                  <a:schemeClr val="bg1"/>
                </a:solidFill>
                <a:latin typeface="Myriad Pro"/>
                <a:cs typeface="Myriad Pro"/>
              </a:rPr>
              <a:pPr/>
              <a:t>31</a:t>
            </a:fld>
            <a:endParaRPr lang="en-US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376540"/>
            <a:ext cx="585849" cy="4449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6" y="6255930"/>
            <a:ext cx="1763843" cy="6861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B8DF-4480-2344-AFDC-7E84E979569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08CB68-A588-4BCE-9E05-57D0F981F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52"/>
          <a:stretch/>
        </p:blipFill>
        <p:spPr>
          <a:xfrm>
            <a:off x="-22091" y="930441"/>
            <a:ext cx="9166092" cy="5409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558D5B-14CF-4E6D-86C7-59497B561A85}"/>
              </a:ext>
            </a:extLst>
          </p:cNvPr>
          <p:cNvSpPr txBox="1"/>
          <p:nvPr/>
        </p:nvSpPr>
        <p:spPr>
          <a:xfrm>
            <a:off x="4410409" y="3000613"/>
            <a:ext cx="4733591" cy="3323987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2060"/>
              </a:solidFill>
              <a:latin typeface="Gill Sans MT"/>
            </a:endParaRPr>
          </a:p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Gill Sans MT"/>
              </a:rPr>
              <a:t>Len Garces</a:t>
            </a:r>
          </a:p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rgbClr val="002060"/>
                </a:solidFill>
                <a:latin typeface="Gill Sans MT"/>
              </a:rPr>
              <a:t>Fisheries Management Specialist</a:t>
            </a:r>
          </a:p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Gill Sans MT"/>
              </a:rPr>
              <a:t>Len.Garces@oceans-partnership.org</a:t>
            </a:r>
          </a:p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2060"/>
              </a:solidFill>
              <a:latin typeface="Gill Sans MT"/>
            </a:endParaRPr>
          </a:p>
          <a:p>
            <a:pPr algn="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John Parks</a:t>
            </a:r>
          </a:p>
          <a:p>
            <a:pPr algn="r"/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USAID Oceans, Chief of Party</a:t>
            </a:r>
          </a:p>
          <a:p>
            <a:pPr algn="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John.Parks@oceans-partnership.org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Gill Sans MT"/>
              </a:rPr>
              <a:t>Cristina Velez Srinivasan</a:t>
            </a:r>
          </a:p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rgbClr val="002060"/>
                </a:solidFill>
                <a:latin typeface="Gill Sans MT"/>
              </a:rPr>
              <a:t>USAID/RDMA Contracting Office Representative</a:t>
            </a:r>
          </a:p>
          <a:p>
            <a:pPr lvl="0"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Gill Sans MT"/>
              </a:rPr>
              <a:t>Cvelez@usaid.gov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xmlns="" id="{D460AEAB-38DD-45C6-B410-5850F4EE3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65" y="6400800"/>
            <a:ext cx="1399829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4A9F43A-0A3A-4556-AF6A-A804A9AE7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868" y="6400800"/>
            <a:ext cx="10790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55495" y="6703856"/>
            <a:ext cx="2133600" cy="18466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4" y="385348"/>
            <a:ext cx="8608095" cy="535531"/>
          </a:xfrm>
        </p:spPr>
        <p:txBody>
          <a:bodyPr/>
          <a:lstStyle/>
          <a:p>
            <a:r>
              <a:rPr lang="en-US" sz="3200" b="1" dirty="0">
                <a:solidFill>
                  <a:srgbClr val="002F6C"/>
                </a:solidFill>
                <a:latin typeface="Gill Sans MT" panose="020B0502020104020203" pitchFamily="34" charset="0"/>
              </a:rPr>
              <a:t>Linkages of eCDT Data and EAFM Planning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xmlns="" id="{67A1A9DB-4078-43F9-B4FA-CBE7B871CFC3}"/>
              </a:ext>
            </a:extLst>
          </p:cNvPr>
          <p:cNvSpPr txBox="1">
            <a:spLocks/>
          </p:cNvSpPr>
          <p:nvPr/>
        </p:nvSpPr>
        <p:spPr>
          <a:xfrm>
            <a:off x="128109" y="1185434"/>
            <a:ext cx="9113874" cy="528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n-ea"/>
              </a:rPr>
              <a:t>eCDT data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can be leveraged to support fisheries management, linking EAFM and seafood traceability initiatives.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B2D8E04-0A23-4307-AA9C-8742D80C75C8}"/>
              </a:ext>
            </a:extLst>
          </p:cNvPr>
          <p:cNvCxnSpPr>
            <a:cxnSpLocks/>
          </p:cNvCxnSpPr>
          <p:nvPr/>
        </p:nvCxnSpPr>
        <p:spPr>
          <a:xfrm>
            <a:off x="207392" y="953137"/>
            <a:ext cx="8382001" cy="0"/>
          </a:xfrm>
          <a:prstGeom prst="line">
            <a:avLst/>
          </a:prstGeom>
          <a:ln w="285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83F6A8-4D17-4B2E-856E-D237496ED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99" y="2250075"/>
            <a:ext cx="7808694" cy="4453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AB4AEF-89BC-4C41-A1D7-011646824278}"/>
              </a:ext>
            </a:extLst>
          </p:cNvPr>
          <p:cNvSpPr/>
          <p:nvPr/>
        </p:nvSpPr>
        <p:spPr>
          <a:xfrm>
            <a:off x="1143000" y="2743200"/>
            <a:ext cx="2362200" cy="2819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75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6476" y="1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2400" y="0"/>
            <a:ext cx="8815449" cy="9906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Gill Sans MT"/>
                <a:ea typeface="+mj-ea"/>
              </a:rPr>
              <a:t>Fisheries Management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Gill Sans MT"/>
              <a:ea typeface="+mj-ea"/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228600" y="1059270"/>
            <a:ext cx="8686800" cy="516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18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3575" y="1379496"/>
            <a:ext cx="5565249" cy="483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NTMP (2019 – 2023)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Goal 1 – Sustainable Level of Production: e.g., Implement Harvest Strategy (includes RP, HCR by FMA) for tuna fisheries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Goal 3 – Governance: institutionalize timely data collection  - Improve data collection (target species, catch &amp; effort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j-ea"/>
              <a:cs typeface="Myriad Pr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SFMP (2019 – 2023)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j-ea"/>
                <a:cs typeface="Myriad Pro"/>
              </a:rPr>
              <a:t>Goal 3 – Governance: Implementation of CDTS to support fisheries management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0" y="3306176"/>
            <a:ext cx="8424000" cy="1119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9F00"/>
              </a:buClr>
              <a:buSzPct val="15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5CABFF-F319-4FE7-91BD-59C2851BB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04800"/>
            <a:ext cx="2514600" cy="3505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20826A-C71C-4AC0-B43B-28DCF3570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1" b="13041"/>
          <a:stretch/>
        </p:blipFill>
        <p:spPr>
          <a:xfrm>
            <a:off x="6477000" y="3917851"/>
            <a:ext cx="2514600" cy="27115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EC9BB80-4872-4452-A5A0-67F6BE8033AA}"/>
              </a:ext>
            </a:extLst>
          </p:cNvPr>
          <p:cNvCxnSpPr>
            <a:cxnSpLocks/>
          </p:cNvCxnSpPr>
          <p:nvPr/>
        </p:nvCxnSpPr>
        <p:spPr>
          <a:xfrm>
            <a:off x="228600" y="838200"/>
            <a:ext cx="4724400" cy="0"/>
          </a:xfrm>
          <a:prstGeom prst="line">
            <a:avLst/>
          </a:prstGeom>
          <a:ln w="38100">
            <a:solidFill>
              <a:srgbClr val="BA0C2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17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2030027D-54C9-4C1B-ADF6-47BDCD4F1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USAID OCEANS AND FISHERIES PARTNERSHIP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1C7E36C3-E4DB-4A82-888E-0FF71FD3D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4518" y="254710"/>
            <a:ext cx="5494282" cy="646331"/>
          </a:xfrm>
          <a:solidFill>
            <a:srgbClr val="E7E6E4"/>
          </a:solidFill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eCDT TECHNOLOGY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77A605-5BEE-4F58-84FE-F9F7A964FA47}"/>
              </a:ext>
            </a:extLst>
          </p:cNvPr>
          <p:cNvCxnSpPr>
            <a:cxnSpLocks/>
          </p:cNvCxnSpPr>
          <p:nvPr/>
        </p:nvCxnSpPr>
        <p:spPr>
          <a:xfrm>
            <a:off x="208258" y="875808"/>
            <a:ext cx="4363742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DF4493-6762-4BDA-A290-A4129081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9" y="901040"/>
            <a:ext cx="1404438" cy="580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427F18-CDBC-4138-88CD-549ABD09B931}"/>
              </a:ext>
            </a:extLst>
          </p:cNvPr>
          <p:cNvSpPr/>
          <p:nvPr/>
        </p:nvSpPr>
        <p:spPr>
          <a:xfrm>
            <a:off x="1436547" y="1116282"/>
            <a:ext cx="533400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E36C6D-A934-4D89-A423-94ABF982C348}"/>
              </a:ext>
            </a:extLst>
          </p:cNvPr>
          <p:cNvSpPr/>
          <p:nvPr/>
        </p:nvSpPr>
        <p:spPr>
          <a:xfrm>
            <a:off x="750536" y="1623627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2FE2FD-DDAB-4276-B421-B93560083315}"/>
              </a:ext>
            </a:extLst>
          </p:cNvPr>
          <p:cNvSpPr/>
          <p:nvPr/>
        </p:nvSpPr>
        <p:spPr>
          <a:xfrm>
            <a:off x="1344981" y="3429000"/>
            <a:ext cx="594444" cy="65175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407542-8477-4051-AC70-1C3BB80A2AE7}"/>
              </a:ext>
            </a:extLst>
          </p:cNvPr>
          <p:cNvSpPr/>
          <p:nvPr/>
        </p:nvSpPr>
        <p:spPr>
          <a:xfrm>
            <a:off x="775493" y="2819400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ED0343E-EEA0-4998-A004-BF8E7E4F845F}"/>
              </a:ext>
            </a:extLst>
          </p:cNvPr>
          <p:cNvSpPr/>
          <p:nvPr/>
        </p:nvSpPr>
        <p:spPr>
          <a:xfrm>
            <a:off x="750536" y="4015044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BF0012F-1C56-43CC-BA2E-50C1EE3F2A2C}"/>
              </a:ext>
            </a:extLst>
          </p:cNvPr>
          <p:cNvSpPr/>
          <p:nvPr/>
        </p:nvSpPr>
        <p:spPr>
          <a:xfrm>
            <a:off x="750536" y="5360318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3B28A4-BC6E-4B7A-8A64-AD08FD3948AF}"/>
              </a:ext>
            </a:extLst>
          </p:cNvPr>
          <p:cNvSpPr/>
          <p:nvPr/>
        </p:nvSpPr>
        <p:spPr>
          <a:xfrm flipH="1">
            <a:off x="201331" y="953657"/>
            <a:ext cx="1404438" cy="93871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1" name="Picture 20" descr="A picture containing person, man, outdoor&#10;&#10;Description generated with very high confidence">
            <a:extLst>
              <a:ext uri="{FF2B5EF4-FFF2-40B4-BE49-F238E27FC236}">
                <a16:creationId xmlns:a16="http://schemas.microsoft.com/office/drawing/2014/main" xmlns="" id="{1599E16A-DDBB-48C1-8E0A-A62EECE7FD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401291"/>
            <a:ext cx="4522310" cy="3014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488FDC-4789-4E2D-BE33-CB564FBB3EE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556" y="1055209"/>
            <a:ext cx="4220869" cy="293277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7">
            <a:extLst>
              <a:ext uri="{FF2B5EF4-FFF2-40B4-BE49-F238E27FC236}">
                <a16:creationId xmlns:a16="http://schemas.microsoft.com/office/drawing/2014/main" xmlns="" id="{3B076CD6-4B7C-4301-A4FA-AD95F8D828A7}"/>
              </a:ext>
            </a:extLst>
          </p:cNvPr>
          <p:cNvSpPr txBox="1">
            <a:spLocks/>
          </p:cNvSpPr>
          <p:nvPr/>
        </p:nvSpPr>
        <p:spPr>
          <a:xfrm>
            <a:off x="6023382" y="698217"/>
            <a:ext cx="2860828" cy="954107"/>
          </a:xfrm>
          <a:prstGeom prst="rect">
            <a:avLst/>
          </a:prstGeom>
          <a:solidFill>
            <a:srgbClr val="E7E6E4"/>
          </a:solidFill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67B9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</a:rPr>
              <a:t>Pointrek/Inmarsat 2-Way VMS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xmlns="" id="{E4213D4E-0107-49E8-A7C5-6102A4CBBD61}"/>
              </a:ext>
            </a:extLst>
          </p:cNvPr>
          <p:cNvSpPr txBox="1">
            <a:spLocks/>
          </p:cNvSpPr>
          <p:nvPr/>
        </p:nvSpPr>
        <p:spPr>
          <a:xfrm>
            <a:off x="1548957" y="4716737"/>
            <a:ext cx="2744768" cy="1815882"/>
          </a:xfrm>
          <a:prstGeom prst="rect">
            <a:avLst/>
          </a:prstGeom>
          <a:solidFill>
            <a:srgbClr val="E7E6E4"/>
          </a:solidFill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67B9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</a:rPr>
              <a:t>“FAME” SSF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</a:rPr>
              <a:t>2-way RF Transponders with NFC tags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E41B56F-15B0-4267-AC3B-AB03D3438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5289" y="1499900"/>
            <a:ext cx="954109" cy="12512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71FF096-1765-4890-96E4-58EAAFEF56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20370" y="1637141"/>
            <a:ext cx="1452508" cy="14751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A2A09A7-923A-46D8-8F6B-0FCC98F72E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315" y="4056671"/>
            <a:ext cx="1847362" cy="11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70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45D826F-FC2B-4360-8E84-EC1016E7A46A}"/>
              </a:ext>
            </a:extLst>
          </p:cNvPr>
          <p:cNvSpPr/>
          <p:nvPr/>
        </p:nvSpPr>
        <p:spPr>
          <a:xfrm>
            <a:off x="1032893" y="2684302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2030027D-54C9-4C1B-ADF6-47BDCD4F1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USAID OCEANS AND FISHERIES PARTNERSHIP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1C7E36C3-E4DB-4A82-888E-0FF71FD3D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DF4493-6762-4BDA-A290-A4129081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9" y="901040"/>
            <a:ext cx="1404438" cy="580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427F18-CDBC-4138-88CD-549ABD09B931}"/>
              </a:ext>
            </a:extLst>
          </p:cNvPr>
          <p:cNvSpPr/>
          <p:nvPr/>
        </p:nvSpPr>
        <p:spPr>
          <a:xfrm>
            <a:off x="1436547" y="1116282"/>
            <a:ext cx="533400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E36C6D-A934-4D89-A423-94ABF982C348}"/>
              </a:ext>
            </a:extLst>
          </p:cNvPr>
          <p:cNvSpPr/>
          <p:nvPr/>
        </p:nvSpPr>
        <p:spPr>
          <a:xfrm>
            <a:off x="750536" y="1623627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2FE2FD-DDAB-4276-B421-B93560083315}"/>
              </a:ext>
            </a:extLst>
          </p:cNvPr>
          <p:cNvSpPr/>
          <p:nvPr/>
        </p:nvSpPr>
        <p:spPr>
          <a:xfrm>
            <a:off x="1187001" y="3820353"/>
            <a:ext cx="432621" cy="426695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407542-8477-4051-AC70-1C3BB80A2AE7}"/>
              </a:ext>
            </a:extLst>
          </p:cNvPr>
          <p:cNvSpPr/>
          <p:nvPr/>
        </p:nvSpPr>
        <p:spPr>
          <a:xfrm>
            <a:off x="701184" y="2809649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ED0343E-EEA0-4998-A004-BF8E7E4F845F}"/>
              </a:ext>
            </a:extLst>
          </p:cNvPr>
          <p:cNvSpPr/>
          <p:nvPr/>
        </p:nvSpPr>
        <p:spPr>
          <a:xfrm>
            <a:off x="750536" y="4015044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BF0012F-1C56-43CC-BA2E-50C1EE3F2A2C}"/>
              </a:ext>
            </a:extLst>
          </p:cNvPr>
          <p:cNvSpPr/>
          <p:nvPr/>
        </p:nvSpPr>
        <p:spPr>
          <a:xfrm>
            <a:off x="750536" y="5360318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3B28A4-BC6E-4B7A-8A64-AD08FD3948AF}"/>
              </a:ext>
            </a:extLst>
          </p:cNvPr>
          <p:cNvSpPr/>
          <p:nvPr/>
        </p:nvSpPr>
        <p:spPr>
          <a:xfrm flipH="1">
            <a:off x="215185" y="2094256"/>
            <a:ext cx="1404438" cy="93871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B3CBB526-1957-4890-B8C1-DFA3819E125D}"/>
              </a:ext>
            </a:extLst>
          </p:cNvPr>
          <p:cNvSpPr txBox="1">
            <a:spLocks/>
          </p:cNvSpPr>
          <p:nvPr/>
        </p:nvSpPr>
        <p:spPr>
          <a:xfrm>
            <a:off x="5958400" y="351942"/>
            <a:ext cx="2860828" cy="954107"/>
          </a:xfrm>
          <a:prstGeom prst="rect">
            <a:avLst/>
          </a:prstGeom>
          <a:solidFill>
            <a:srgbClr val="E7E6E4"/>
          </a:solidFill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67B9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</a:rPr>
              <a:t>Trafiz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</a:rPr>
              <a:t> Supplier Application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833186F-10DB-40B1-84F0-544F1F7568F0}"/>
              </a:ext>
            </a:extLst>
          </p:cNvPr>
          <p:cNvSpPr/>
          <p:nvPr/>
        </p:nvSpPr>
        <p:spPr>
          <a:xfrm>
            <a:off x="1032892" y="2669769"/>
            <a:ext cx="403655" cy="15925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026" name="Picture 2" descr="https://www.seafdec-oceanspartnership.org/wp-content/uploads/IMG_1487-1024x683.jpg">
            <a:extLst>
              <a:ext uri="{FF2B5EF4-FFF2-40B4-BE49-F238E27FC236}">
                <a16:creationId xmlns:a16="http://schemas.microsoft.com/office/drawing/2014/main" xmlns="" id="{21537A5E-3A81-4B9E-8FDF-807D005E4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763" y="1072510"/>
            <a:ext cx="3875616" cy="25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7">
            <a:extLst>
              <a:ext uri="{FF2B5EF4-FFF2-40B4-BE49-F238E27FC236}">
                <a16:creationId xmlns:a16="http://schemas.microsoft.com/office/drawing/2014/main" xmlns="" id="{043334A3-E509-472D-AAE2-B6A0D858E2C8}"/>
              </a:ext>
            </a:extLst>
          </p:cNvPr>
          <p:cNvSpPr txBox="1">
            <a:spLocks/>
          </p:cNvSpPr>
          <p:nvPr/>
        </p:nvSpPr>
        <p:spPr>
          <a:xfrm>
            <a:off x="144518" y="254710"/>
            <a:ext cx="5494282" cy="646331"/>
          </a:xfrm>
          <a:prstGeom prst="rect">
            <a:avLst/>
          </a:prstGeom>
          <a:solidFill>
            <a:srgbClr val="E7E6E4"/>
          </a:solidFill>
        </p:spPr>
        <p:txBody>
          <a:bodyPr vert="horz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67B9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j-ea"/>
              </a:rPr>
              <a:t>eCDT TECHNOLOGY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/>
              <a:ea typeface="+mj-ea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64F9F3A-4474-472D-B8FA-9C76B4D9C027}"/>
              </a:ext>
            </a:extLst>
          </p:cNvPr>
          <p:cNvCxnSpPr>
            <a:cxnSpLocks/>
          </p:cNvCxnSpPr>
          <p:nvPr/>
        </p:nvCxnSpPr>
        <p:spPr>
          <a:xfrm>
            <a:off x="208258" y="875808"/>
            <a:ext cx="4363742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7A749A-62E9-4413-A952-1B66C4F50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736" y="3744977"/>
            <a:ext cx="4238664" cy="2385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8D8C22-8631-46D3-BCB4-67111B4E1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246" y="1293253"/>
            <a:ext cx="3373982" cy="51163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FEB68A9-FE9F-4CB5-A81D-9C4EF54065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72" y="1248694"/>
            <a:ext cx="1033866" cy="179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70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cooking in a kitchen preparing food&#10;&#10;Description generated with very high confidence">
            <a:extLst>
              <a:ext uri="{FF2B5EF4-FFF2-40B4-BE49-F238E27FC236}">
                <a16:creationId xmlns:a16="http://schemas.microsoft.com/office/drawing/2014/main" xmlns="" id="{46431996-AB8C-4C47-972E-ED907B9CC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58" y="3200752"/>
            <a:ext cx="4887938" cy="325862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2030027D-54C9-4C1B-ADF6-47BDCD4F1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t>USAID OCEANS AND FISHERIES PARTNERSHIP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1C7E36C3-E4DB-4A82-888E-0FF71FD3D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DF4493-6762-4BDA-A290-A41290819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19" y="901040"/>
            <a:ext cx="1404438" cy="580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8427F18-CDBC-4138-88CD-549ABD09B931}"/>
              </a:ext>
            </a:extLst>
          </p:cNvPr>
          <p:cNvSpPr/>
          <p:nvPr/>
        </p:nvSpPr>
        <p:spPr>
          <a:xfrm>
            <a:off x="1436547" y="1116282"/>
            <a:ext cx="533400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E36C6D-A934-4D89-A423-94ABF982C348}"/>
              </a:ext>
            </a:extLst>
          </p:cNvPr>
          <p:cNvSpPr/>
          <p:nvPr/>
        </p:nvSpPr>
        <p:spPr>
          <a:xfrm>
            <a:off x="750536" y="1623627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2FE2FD-DDAB-4276-B421-B93560083315}"/>
              </a:ext>
            </a:extLst>
          </p:cNvPr>
          <p:cNvSpPr/>
          <p:nvPr/>
        </p:nvSpPr>
        <p:spPr>
          <a:xfrm>
            <a:off x="1344981" y="3429000"/>
            <a:ext cx="594444" cy="65175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407542-8477-4051-AC70-1C3BB80A2AE7}"/>
              </a:ext>
            </a:extLst>
          </p:cNvPr>
          <p:cNvSpPr/>
          <p:nvPr/>
        </p:nvSpPr>
        <p:spPr>
          <a:xfrm>
            <a:off x="775493" y="2819400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ED0343E-EEA0-4998-A004-BF8E7E4F845F}"/>
              </a:ext>
            </a:extLst>
          </p:cNvPr>
          <p:cNvSpPr/>
          <p:nvPr/>
        </p:nvSpPr>
        <p:spPr>
          <a:xfrm>
            <a:off x="750536" y="4015044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BF0012F-1C56-43CC-BA2E-50C1EE3F2A2C}"/>
              </a:ext>
            </a:extLst>
          </p:cNvPr>
          <p:cNvSpPr/>
          <p:nvPr/>
        </p:nvSpPr>
        <p:spPr>
          <a:xfrm>
            <a:off x="750536" y="5360318"/>
            <a:ext cx="1002063" cy="353943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3B28A4-BC6E-4B7A-8A64-AD08FD3948AF}"/>
              </a:ext>
            </a:extLst>
          </p:cNvPr>
          <p:cNvSpPr/>
          <p:nvPr/>
        </p:nvSpPr>
        <p:spPr>
          <a:xfrm flipH="1">
            <a:off x="73274" y="3326745"/>
            <a:ext cx="1404438" cy="93871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080A9E00-CA8B-455B-A704-99CB9D6E5219}"/>
              </a:ext>
            </a:extLst>
          </p:cNvPr>
          <p:cNvSpPr txBox="1">
            <a:spLocks/>
          </p:cNvSpPr>
          <p:nvPr/>
        </p:nvSpPr>
        <p:spPr>
          <a:xfrm>
            <a:off x="6081841" y="1978552"/>
            <a:ext cx="2860828" cy="954107"/>
          </a:xfrm>
          <a:prstGeom prst="rect">
            <a:avLst/>
          </a:prstGeom>
          <a:solidFill>
            <a:srgbClr val="E7E6E4"/>
          </a:solidFill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67B9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/>
                <a:ea typeface="+mj-ea"/>
              </a:rPr>
              <a:t>TraceTales Processor System</a:t>
            </a:r>
          </a:p>
        </p:txBody>
      </p:sp>
      <p:pic>
        <p:nvPicPr>
          <p:cNvPr id="4" name="Picture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4DDF2908-5C8A-4F03-B32A-A9C78DF9C8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556" y="1094353"/>
            <a:ext cx="4233040" cy="28220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7041D96-8951-46F4-8A47-4C8F2E27FAC3}"/>
              </a:ext>
            </a:extLst>
          </p:cNvPr>
          <p:cNvSpPr/>
          <p:nvPr/>
        </p:nvSpPr>
        <p:spPr>
          <a:xfrm>
            <a:off x="1047926" y="2694192"/>
            <a:ext cx="501032" cy="446574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9F2856D-E637-45F3-A0E6-3A778E43495C}"/>
              </a:ext>
            </a:extLst>
          </p:cNvPr>
          <p:cNvSpPr/>
          <p:nvPr/>
        </p:nvSpPr>
        <p:spPr>
          <a:xfrm>
            <a:off x="1227197" y="3886200"/>
            <a:ext cx="209350" cy="334006"/>
          </a:xfrm>
          <a:prstGeom prst="rect">
            <a:avLst/>
          </a:prstGeom>
          <a:solidFill>
            <a:srgbClr val="E7E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7" name="Title 7">
            <a:extLst>
              <a:ext uri="{FF2B5EF4-FFF2-40B4-BE49-F238E27FC236}">
                <a16:creationId xmlns:a16="http://schemas.microsoft.com/office/drawing/2014/main" xmlns="" id="{99B27BC7-C0A6-4608-AD7C-58C3127D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18" y="254710"/>
            <a:ext cx="5494282" cy="646331"/>
          </a:xfrm>
          <a:solidFill>
            <a:srgbClr val="E7E6E4"/>
          </a:solidFill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eCDT TECHNOLOGY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DD2428D-743F-4156-A60E-7F9780B9767D}"/>
              </a:ext>
            </a:extLst>
          </p:cNvPr>
          <p:cNvCxnSpPr>
            <a:cxnSpLocks/>
          </p:cNvCxnSpPr>
          <p:nvPr/>
        </p:nvCxnSpPr>
        <p:spPr>
          <a:xfrm>
            <a:off x="208258" y="875808"/>
            <a:ext cx="4363742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327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8E9E6DA6-BD67-430B-B26F-FD4265D13F6A}"/>
              </a:ext>
            </a:extLst>
          </p:cNvPr>
          <p:cNvSpPr>
            <a:spLocks noGrp="1"/>
          </p:cNvSpPr>
          <p:nvPr/>
        </p:nvSpPr>
        <p:spPr>
          <a:xfrm>
            <a:off x="838200" y="762000"/>
            <a:ext cx="7772400" cy="9964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38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Sample Key Data Elements (KDEs) of CDT Technology Applications used in Philippines</a:t>
            </a:r>
            <a:endParaRPr kumimoji="0" lang="en-US" sz="4400" b="0" i="0" u="none" strike="noStrike" kern="1200" cap="none" spc="-38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xmlns="" id="{332C9579-3E6D-478B-9364-DCECB1732C7C}"/>
              </a:ext>
            </a:extLst>
          </p:cNvPr>
          <p:cNvSpPr/>
          <p:nvPr/>
        </p:nvSpPr>
        <p:spPr>
          <a:xfrm>
            <a:off x="4768684" y="2292068"/>
            <a:ext cx="2034539" cy="39563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FAME (2-way communication VMS) KDEs: 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Vessel Name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Fishing License Number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Weight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Gear Type,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Boat license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Fishermen license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Catch GPS coordinate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Trip start and end date,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Species (main catch , by catch)  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Weight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FAD? Yes or No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06770E66-524B-408A-8973-0202039E9A3C}"/>
              </a:ext>
            </a:extLst>
          </p:cNvPr>
          <p:cNvSpPr/>
          <p:nvPr/>
        </p:nvSpPr>
        <p:spPr>
          <a:xfrm>
            <a:off x="1349416" y="2288632"/>
            <a:ext cx="1890737" cy="39597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BFAR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eCDTS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KDEs: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Name of supplier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Name of Captain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Name of vessel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Vessel registration number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Fishing license number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Fishing Ground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Species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Verified weight landed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Buyer 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Buying date 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Delivery date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CDDEA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488F8A8D-E42B-4D97-8DD6-8BC30BFA782E}"/>
              </a:ext>
            </a:extLst>
          </p:cNvPr>
          <p:cNvSpPr>
            <a:spLocks noGrp="1"/>
          </p:cNvSpPr>
          <p:nvPr/>
        </p:nvSpPr>
        <p:spPr>
          <a:xfrm>
            <a:off x="1297079" y="1819714"/>
            <a:ext cx="3663617" cy="5208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8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PURSE</a:t>
            </a:r>
            <a:r>
              <a:rPr kumimoji="0" lang="en-US" sz="1200" b="0" i="0" u="none" strike="noStrike" kern="1200" cap="none" spc="-38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 SEINE / HANDLINE COMMERCIAL</a:t>
            </a:r>
            <a:endParaRPr kumimoji="0" lang="en-US" sz="1200" b="0" i="0" u="none" strike="noStrike" kern="1200" cap="none" spc="-38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 Light" panose="020F0302020204030204"/>
              <a:ea typeface="+mj-ea"/>
              <a:cs typeface="Calibri Ligh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932716-6035-4EE3-A817-127482524F65}"/>
              </a:ext>
            </a:extLst>
          </p:cNvPr>
          <p:cNvSpPr>
            <a:spLocks noGrp="1"/>
          </p:cNvSpPr>
          <p:nvPr/>
        </p:nvSpPr>
        <p:spPr>
          <a:xfrm>
            <a:off x="4409873" y="1819714"/>
            <a:ext cx="3663617" cy="5208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8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HANDLINE </a:t>
            </a:r>
            <a:r>
              <a:rPr kumimoji="0" lang="en-US" sz="1200" b="0" i="0" u="none" strike="noStrike" kern="1200" cap="none" spc="-38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ill Sans MT"/>
                <a:ea typeface="+mj-ea"/>
                <a:cs typeface="Calibri Light"/>
              </a:rPr>
              <a:t>SMALL SCALE / SMALL- SCALE COMMERCIAL</a:t>
            </a:r>
          </a:p>
        </p:txBody>
      </p:sp>
    </p:spTree>
    <p:extLst>
      <p:ext uri="{BB962C8B-B14F-4D97-AF65-F5344CB8AC3E}">
        <p14:creationId xmlns:p14="http://schemas.microsoft.com/office/powerpoint/2010/main" val="2389911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ppt/theme/themeOverride3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ppt/theme/themeOverride4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ppt/theme/themeOverride5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ppt/theme/themeOverride6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ppt/theme/themeOverride7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ppt/theme/themeOverride8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ppt/theme/themeOverride9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002F6C"/>
    </a:dk2>
    <a:lt2>
      <a:srgbClr val="BA0C2F"/>
    </a:lt2>
    <a:accent1>
      <a:srgbClr val="002F6C"/>
    </a:accent1>
    <a:accent2>
      <a:srgbClr val="BA0C2F"/>
    </a:accent2>
    <a:accent3>
      <a:srgbClr val="6C6463"/>
    </a:accent3>
    <a:accent4>
      <a:srgbClr val="000000"/>
    </a:accent4>
    <a:accent5>
      <a:srgbClr val="CFCDC9"/>
    </a:accent5>
    <a:accent6>
      <a:srgbClr val="0067B9"/>
    </a:accent6>
    <a:hlink>
      <a:srgbClr val="6C6463"/>
    </a:hlink>
    <a:folHlink>
      <a:srgbClr val="CFCDC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31680</TotalTime>
  <Words>1716</Words>
  <Application>Microsoft Macintosh PowerPoint</Application>
  <PresentationFormat>On-screen Show (4:3)</PresentationFormat>
  <Paragraphs>348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 Black</vt:lpstr>
      <vt:lpstr>Calibri</vt:lpstr>
      <vt:lpstr>Calibri Light</vt:lpstr>
      <vt:lpstr>Courier New</vt:lpstr>
      <vt:lpstr>Gill Sans MT</vt:lpstr>
      <vt:lpstr>ＭＳ Ｐゴシック</vt:lpstr>
      <vt:lpstr>Myriad Pro</vt:lpstr>
      <vt:lpstr>Wingdings</vt:lpstr>
      <vt:lpstr>Arial</vt:lpstr>
      <vt:lpstr>Office Theme</vt:lpstr>
      <vt:lpstr>1_Office Theme</vt:lpstr>
      <vt:lpstr>2_Office Theme</vt:lpstr>
      <vt:lpstr>3_Office Theme</vt:lpstr>
      <vt:lpstr>Ecosystem Approach to Fisheries Management and Catch Documentation and Traceability  The USAID Oceans and Fisheries Partnership  </vt:lpstr>
      <vt:lpstr>PowerPoint Presentation</vt:lpstr>
      <vt:lpstr>PowerPoint Presentation</vt:lpstr>
      <vt:lpstr>Linkages of eCDT Data and EAFM Planning</vt:lpstr>
      <vt:lpstr>PowerPoint Presentation</vt:lpstr>
      <vt:lpstr>eCDT TECHNOLOGY</vt:lpstr>
      <vt:lpstr>PowerPoint Presentation</vt:lpstr>
      <vt:lpstr>eCDT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EAFM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Sulu Sulawesi Seas Subregional EAFM Plan</dc:title>
  <dc:subject>USAID Oceans and Fisheries Partnership</dc:subject>
  <dc:creator>John Parks</dc:creator>
  <cp:keywords/>
  <dc:description/>
  <cp:lastModifiedBy>Microsoft Office User</cp:lastModifiedBy>
  <cp:revision>676</cp:revision>
  <cp:lastPrinted>2017-09-20T04:01:19Z</cp:lastPrinted>
  <dcterms:created xsi:type="dcterms:W3CDTF">2015-12-15T14:16:42Z</dcterms:created>
  <dcterms:modified xsi:type="dcterms:W3CDTF">2019-06-25T23:36:43Z</dcterms:modified>
  <cp:category/>
</cp:coreProperties>
</file>