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5143500" cx="9144000"/>
  <p:notesSz cx="6858000" cy="9144000"/>
  <p:embeddedFontLst>
    <p:embeddedFont>
      <p:font typeface="Belleza"/>
      <p:regular r:id="rId11"/>
    </p:embeddedFont>
    <p:embeddedFont>
      <p:font typeface="Gill Sans"/>
      <p:regular r:id="rId12"/>
      <p:bold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B6BBC1A-E137-4085-B0BC-6FF79BFA595A}">
  <a:tblStyle styleId="{BB6BBC1A-E137-4085-B0BC-6FF79BFA595A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F5"/>
          </a:solidFill>
        </a:fill>
      </a:tcStyle>
    </a:wholeTbl>
    <a:band1H>
      <a:tcTxStyle b="off" i="off"/>
      <a:tcStyle>
        <a:fill>
          <a:solidFill>
            <a:srgbClr val="CDD4EA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EA"/>
          </a:solidFill>
        </a:fill>
      </a:tcStyle>
    </a:band1V>
    <a:band2V>
      <a:tcTxStyle b="off" i="off"/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Belleza-regular.fntdata"/><Relationship Id="rId10" Type="http://schemas.openxmlformats.org/officeDocument/2006/relationships/slide" Target="slides/slide4.xml"/><Relationship Id="rId13" Type="http://schemas.openxmlformats.org/officeDocument/2006/relationships/font" Target="fonts/GillSans-bold.fntdata"/><Relationship Id="rId12" Type="http://schemas.openxmlformats.org/officeDocument/2006/relationships/font" Target="fonts/GillSans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19f0cbf4b1b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g19f0cbf4b1b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19f0cbf4b1b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9" name="Google Shape;69;g19f0cbf4b1b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19f0cbf4b1b_0_1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6" name="Google Shape;76;g19f0cbf4b1b_0_1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19f0cbf4b1b_0_2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g19f0cbf4b1b_0_2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>
            <a:lvl1pPr indent="-317500" lvl="0" marL="4572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indent="-317500" lvl="1" marL="914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indent="-317500" lvl="2" marL="1371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indent="-317500" lvl="3" marL="1828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indent="-317500" lvl="4" marL="22860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indent="-317500" lvl="5" marL="27432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indent="-317500" lvl="6" marL="32004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indent="-317500" lvl="7" marL="36576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indent="-317500" lvl="8" marL="411480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ustom Layout">
  <p:cSld name="Custom Layou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>
            <a:lvl1pPr lv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2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5"/>
          <p:cNvSpPr txBox="1"/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/>
          </a:p>
        </p:txBody>
      </p:sp>
      <p:sp>
        <p:nvSpPr>
          <p:cNvPr id="63" name="Google Shape;63;p15"/>
          <p:cNvSpPr txBox="1"/>
          <p:nvPr>
            <p:ph idx="1" type="body"/>
          </p:nvPr>
        </p:nvSpPr>
        <p:spPr>
          <a:xfrm>
            <a:off x="628650" y="1369219"/>
            <a:ext cx="7886700" cy="32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rmAutofit/>
          </a:bodyPr>
          <a:lstStyle/>
          <a:p>
            <a:pPr indent="-165100" lvl="0" marL="342900" rtl="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</a:pPr>
            <a:r>
              <a:t/>
            </a:r>
            <a:endParaRPr/>
          </a:p>
        </p:txBody>
      </p:sp>
      <p:pic>
        <p:nvPicPr>
          <p:cNvPr id="64" name="Google Shape;64;p15"/>
          <p:cNvPicPr preferRelativeResize="0"/>
          <p:nvPr/>
        </p:nvPicPr>
        <p:blipFill rotWithShape="1">
          <a:blip r:embed="rId3">
            <a:alphaModFix/>
          </a:blip>
          <a:srcRect b="11329" l="27938" r="12249" t="29168"/>
          <a:stretch/>
        </p:blipFill>
        <p:spPr>
          <a:xfrm>
            <a:off x="-24013" y="0"/>
            <a:ext cx="9192024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5"/>
          <p:cNvSpPr txBox="1"/>
          <p:nvPr/>
        </p:nvSpPr>
        <p:spPr>
          <a:xfrm>
            <a:off x="419980" y="2868562"/>
            <a:ext cx="5191800" cy="647400"/>
          </a:xfrm>
          <a:prstGeom prst="rect">
            <a:avLst/>
          </a:prstGeom>
          <a:solidFill>
            <a:srgbClr val="90C42F">
              <a:alpha val="49800"/>
            </a:srgbClr>
          </a:solidFill>
          <a:ln cap="flat" cmpd="sng" w="9525">
            <a:solidFill>
              <a:srgbClr val="90C4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 fontScale="62500" lnSpcReduction="20000"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rPr b="1" i="0" lang="en" sz="3600" u="none" cap="none" strike="noStrike">
                <a:solidFill>
                  <a:srgbClr val="087F95"/>
                </a:solidFill>
                <a:latin typeface="Belleza"/>
                <a:ea typeface="Belleza"/>
                <a:cs typeface="Belleza"/>
                <a:sym typeface="Belleza"/>
              </a:rPr>
              <a:t>Monitoring and Evaluation Working Group (MEWG)</a:t>
            </a:r>
            <a:endParaRPr sz="1100"/>
          </a:p>
        </p:txBody>
      </p:sp>
      <p:sp>
        <p:nvSpPr>
          <p:cNvPr id="66" name="Google Shape;66;p15"/>
          <p:cNvSpPr txBox="1"/>
          <p:nvPr/>
        </p:nvSpPr>
        <p:spPr>
          <a:xfrm>
            <a:off x="419980" y="3515902"/>
            <a:ext cx="5191800" cy="647400"/>
          </a:xfrm>
          <a:prstGeom prst="rect">
            <a:avLst/>
          </a:prstGeom>
          <a:solidFill>
            <a:srgbClr val="90C42F"/>
          </a:solidFill>
          <a:ln cap="flat" cmpd="sng" w="9525">
            <a:solidFill>
              <a:srgbClr val="90C42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34275" lIns="68575" spcFirstLastPara="1" rIns="68575" wrap="square" tIns="34275">
            <a:normAutofit fontScale="40000" lnSpcReduction="20000"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344"/>
              <a:buFont typeface="Arial"/>
              <a:buNone/>
            </a:pPr>
            <a:r>
              <a:rPr b="1" i="0" lang="en" sz="2900" u="none" cap="none" strike="noStrike">
                <a:solidFill>
                  <a:schemeClr val="lt1"/>
                </a:solidFill>
                <a:latin typeface="Belleza"/>
                <a:ea typeface="Belleza"/>
                <a:cs typeface="Belleza"/>
                <a:sym typeface="Belleza"/>
              </a:rPr>
              <a:t>Ms. Noor Afifah Abdul Razak</a:t>
            </a:r>
            <a:endParaRPr b="1" i="0" sz="2900" u="none" cap="none" strike="noStrike">
              <a:solidFill>
                <a:schemeClr val="lt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344"/>
              <a:buFont typeface="Arial"/>
              <a:buNone/>
            </a:pPr>
            <a:r>
              <a:rPr b="1" i="0" lang="en" sz="2900" u="none" cap="none" strike="noStrike">
                <a:solidFill>
                  <a:schemeClr val="lt1"/>
                </a:solidFill>
                <a:latin typeface="Belleza"/>
                <a:ea typeface="Belleza"/>
                <a:cs typeface="Belleza"/>
                <a:sym typeface="Belleza"/>
              </a:rPr>
              <a:t>Chair of MEWG</a:t>
            </a:r>
            <a:endParaRPr sz="1100"/>
          </a:p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0344"/>
              <a:buFont typeface="Arial"/>
              <a:buNone/>
            </a:pPr>
            <a:r>
              <a:rPr b="1" i="0" lang="en" sz="2900" u="none" cap="none" strike="noStrike">
                <a:solidFill>
                  <a:schemeClr val="lt1"/>
                </a:solidFill>
                <a:latin typeface="Belleza"/>
                <a:ea typeface="Belleza"/>
                <a:cs typeface="Belleza"/>
                <a:sym typeface="Belleza"/>
              </a:rPr>
              <a:t>November 2022</a:t>
            </a:r>
            <a:endParaRPr b="1" i="0" sz="2900" u="none" cap="none" strike="noStrike">
              <a:solidFill>
                <a:schemeClr val="lt1"/>
              </a:solidFill>
              <a:latin typeface="Belleza"/>
              <a:ea typeface="Belleza"/>
              <a:cs typeface="Belleza"/>
              <a:sym typeface="Belleza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None/>
            </a:pPr>
            <a:r>
              <a:t/>
            </a:r>
            <a:endParaRPr b="1" i="0" sz="1500" u="none" cap="none" strike="noStrike">
              <a:solidFill>
                <a:schemeClr val="lt1"/>
              </a:solidFill>
              <a:latin typeface="Belleza"/>
              <a:ea typeface="Belleza"/>
              <a:cs typeface="Belleza"/>
              <a:sym typeface="Bellez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628650" y="0"/>
            <a:ext cx="7886700" cy="40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176186"/>
              </a:buClr>
              <a:buSzPts val="2400"/>
              <a:buFont typeface="Gill Sans"/>
              <a:buNone/>
            </a:pPr>
            <a:r>
              <a:rPr b="1" lang="en" sz="2400">
                <a:solidFill>
                  <a:srgbClr val="176186"/>
                </a:solidFill>
                <a:latin typeface="Gill Sans"/>
                <a:ea typeface="Gill Sans"/>
                <a:cs typeface="Gill Sans"/>
                <a:sym typeface="Gill Sans"/>
              </a:rPr>
              <a:t>Update on MEWG Workplan and Budget for 2022 </a:t>
            </a:r>
            <a:endParaRPr/>
          </a:p>
        </p:txBody>
      </p:sp>
      <p:sp>
        <p:nvSpPr>
          <p:cNvPr id="72" name="Google Shape;72;p16"/>
          <p:cNvSpPr txBox="1"/>
          <p:nvPr/>
        </p:nvSpPr>
        <p:spPr>
          <a:xfrm>
            <a:off x="2286642" y="2425847"/>
            <a:ext cx="45732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 b="0" i="0" sz="14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73" name="Google Shape;73;p16"/>
          <p:cNvGraphicFramePr/>
          <p:nvPr/>
        </p:nvGraphicFramePr>
        <p:xfrm>
          <a:off x="51641" y="378214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{BB6BBC1A-E137-4085-B0BC-6FF79BFA595A}</a:tableStyleId>
              </a:tblPr>
              <a:tblGrid>
                <a:gridCol w="3703950"/>
                <a:gridCol w="1586225"/>
                <a:gridCol w="1315000"/>
                <a:gridCol w="2430050"/>
              </a:tblGrid>
              <a:tr h="29397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Activities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3500" marB="33500" marR="68600" marL="686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 frame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3500" marB="33500" marR="68600" marL="686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b="0" lang="en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Budget (Online)</a:t>
                      </a:r>
                      <a:endParaRPr b="0" sz="14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3500" marB="33500" marR="68600" marL="686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400"/>
                        <a:buFont typeface="Calibri"/>
                        <a:buNone/>
                      </a:pPr>
                      <a:r>
                        <a:rPr b="0" lang="en" sz="14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Update </a:t>
                      </a:r>
                      <a:endParaRPr sz="1100" u="none" cap="none" strike="noStrike"/>
                    </a:p>
                  </a:txBody>
                  <a:tcPr marT="33500" marB="33500" marR="68600" marL="686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</a:tr>
              <a:tr h="29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1100" u="none" cap="none" strike="noStrike"/>
                        <a:t>Monitoring &amp; Evaluation Working Group (online meeting)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Q2-Q3 </a:t>
                      </a:r>
                      <a:endParaRPr b="0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900</a:t>
                      </a:r>
                      <a:endParaRPr b="0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Conducted on October 28, 2022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29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M&amp;E training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Q2-Q3 </a:t>
                      </a:r>
                      <a:endParaRPr b="0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600</a:t>
                      </a:r>
                      <a:endParaRPr b="0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Conducted on October 28, 2022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926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" sz="11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RPOA 2.0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" sz="1100" u="none" cap="none" strike="noStrike"/>
                        <a:t>- Drafting of the text of RPOA 2.0</a:t>
                      </a:r>
                      <a:endParaRPr b="0" i="0" sz="1100" u="none" cap="none" strike="noStrike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Q2- Q3 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28,400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Done. 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2 In-Situ Writeshops have been conducted:</a:t>
                      </a:r>
                      <a:endParaRPr sz="1100" u="none" cap="none" strike="noStrike"/>
                    </a:p>
                    <a:p>
                      <a:pPr indent="-222250" lvl="0" marL="215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7-8, 2022</a:t>
                      </a:r>
                      <a:endParaRPr sz="1100" u="none" cap="none" strike="noStrike"/>
                    </a:p>
                    <a:p>
                      <a:pPr indent="-222250" lvl="0" marL="215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Char char="•"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September 21-22, 2022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610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" sz="1100" u="none" cap="none" strike="noStrike"/>
                        <a:t>CT Atlas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Q2-Q3  </a:t>
                      </a:r>
                      <a:endParaRPr b="0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1,920</a:t>
                      </a:r>
                      <a:endParaRPr b="0" sz="11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Concept note by SUFIA PSE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Allen Coral Atlas 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lang="en" sz="11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ATSEA 2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610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 on Knowledge Management System and Set-up and organize an efficient Knowledge Management System for Documents and Records Management and Storage 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(Feb/March 2022-TBC)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Supported by SUFIA 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Done.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21, 2022.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(Supported by SUFIA LCD)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6100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 on Program and Activity Results Reporting and Communication, including Gender Sensitive Reporting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(April 2022-TBC)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Supported by SUFIA 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Done.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April 19, 2022 and April 25, 2022.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(Supported by SUFIA LCD)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7682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Training on MEL Data Management and Designing and Conducting Value-Added Research/Develop MEL Data Management Manual including Procedures to monitor and evaluate project performance and achievements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(May 2022-TBC)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Supported by SUFIA 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Done. 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June 22, 2022.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(Supported by SUFIA LCD)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293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GIS training (re: for CT Atlas) –  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Arial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TBC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rPr b="0" i="0" lang="en" sz="11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Supported by SUFIA </a:t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Calibri"/>
                        <a:buNone/>
                      </a:pPr>
                      <a:r>
                        <a:t/>
                      </a:r>
                      <a:endParaRPr b="0" i="0" sz="11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184789" y="-4064"/>
            <a:ext cx="8959200" cy="411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rmAutofit fontScale="90000"/>
          </a:bodyPr>
          <a:lstStyle/>
          <a:p>
            <a:pPr indent="0" lvl="0" marL="0" marR="0" rtl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176186"/>
              </a:buClr>
              <a:buSzPct val="100000"/>
              <a:buFont typeface="Gill Sans"/>
              <a:buNone/>
            </a:pPr>
            <a:r>
              <a:rPr b="1" lang="en" sz="3300">
                <a:solidFill>
                  <a:srgbClr val="176186"/>
                </a:solidFill>
                <a:latin typeface="Gill Sans"/>
                <a:ea typeface="Gill Sans"/>
                <a:cs typeface="Gill Sans"/>
                <a:sym typeface="Gill Sans"/>
              </a:rPr>
              <a:t>MEWG Workplan and Proposed Budget for 2023</a:t>
            </a:r>
            <a:endParaRPr/>
          </a:p>
        </p:txBody>
      </p:sp>
      <p:sp>
        <p:nvSpPr>
          <p:cNvPr id="79" name="Google Shape;79;p17"/>
          <p:cNvSpPr txBox="1"/>
          <p:nvPr/>
        </p:nvSpPr>
        <p:spPr>
          <a:xfrm>
            <a:off x="2286642" y="2425847"/>
            <a:ext cx="4573200" cy="2847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spAutoFit/>
          </a:bodyPr>
          <a:lstStyle/>
          <a:p>
            <a:pPr indent="0" lvl="0" marL="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1" i="0" lang="en" sz="1400" u="none" cap="none" strike="noStrike">
                <a:solidFill>
                  <a:srgbClr val="FF0000"/>
                </a:solidFill>
                <a:latin typeface="Gill Sans"/>
                <a:ea typeface="Gill Sans"/>
                <a:cs typeface="Gill Sans"/>
                <a:sym typeface="Gill Sans"/>
              </a:rPr>
              <a:t> </a:t>
            </a:r>
            <a:endParaRPr b="0" i="0" sz="1400" u="none" cap="none" strike="noStrike">
              <a:solidFill>
                <a:schemeClr val="dk1"/>
              </a:solidFill>
              <a:latin typeface="Gill Sans"/>
              <a:ea typeface="Gill Sans"/>
              <a:cs typeface="Gill Sans"/>
              <a:sym typeface="Gill Sans"/>
            </a:endParaRPr>
          </a:p>
        </p:txBody>
      </p:sp>
      <p:graphicFrame>
        <p:nvGraphicFramePr>
          <p:cNvPr id="80" name="Google Shape;80;p17"/>
          <p:cNvGraphicFramePr/>
          <p:nvPr/>
        </p:nvGraphicFramePr>
        <p:xfrm>
          <a:off x="36884" y="411481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{BB6BBC1A-E137-4085-B0BC-6FF79BFA595A}</a:tableStyleId>
              </a:tblPr>
              <a:tblGrid>
                <a:gridCol w="5209050"/>
                <a:gridCol w="1203725"/>
                <a:gridCol w="2646725"/>
              </a:tblGrid>
              <a:tr h="3357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Activities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3500" marB="33500" marR="68600" marL="686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500"/>
                        <a:buFont typeface="Arial"/>
                        <a:buNone/>
                      </a:pPr>
                      <a:r>
                        <a:rPr b="1" lang="en" sz="15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Time frame</a:t>
                      </a:r>
                      <a:endParaRPr b="1" sz="15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3500" marB="33500" marR="68600" marL="686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500"/>
                        <a:buFont typeface="Calibri"/>
                        <a:buNone/>
                      </a:pPr>
                      <a:r>
                        <a:rPr b="1" lang="en" sz="1500" u="none" cap="none" strike="noStrike">
                          <a:solidFill>
                            <a:schemeClr val="lt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Budget </a:t>
                      </a:r>
                      <a:endParaRPr b="1" sz="1500" u="none" cap="none" strike="noStrike">
                        <a:solidFill>
                          <a:schemeClr val="lt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33500" marB="33500" marR="68600" marL="68600" anchor="ctr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176186"/>
                    </a:solidFill>
                  </a:tcPr>
                </a:tc>
              </a:tr>
              <a:tr h="8024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en" sz="1400" u="none" cap="none" strike="noStrike"/>
                        <a:t>Monitoring &amp; Evaluation Working Group- Physical meeting, a</a:t>
                      </a:r>
                      <a:r>
                        <a:rPr b="0" lang="en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nd the Monitoring and Evaluation training- Physical training.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(Propose to be conducted in Pacific Countries, TBD in SOM 17)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Q2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USD 8,500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sz="1400" u="none" cap="none" strike="noStrike">
                        <a:highlight>
                          <a:srgbClr val="00FFFF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i="0" lang="en" sz="1400" u="none" cap="none" strike="noStrik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RPOA 2.0</a:t>
                      </a:r>
                      <a:endParaRPr sz="1100" u="none" cap="none" strike="noStrike"/>
                    </a:p>
                    <a:p>
                      <a:pPr indent="-215900" lvl="0" marL="215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-"/>
                      </a:pPr>
                      <a:r>
                        <a:rPr lang="en" sz="1400" u="none" cap="none" strike="noStrike"/>
                        <a:t>M&amp;E Plan Framework (upon receive the data from CT6 then the M&amp;E Plan Framework will be finalized)</a:t>
                      </a:r>
                      <a:endParaRPr sz="1100" u="none" cap="none" strike="noStrike"/>
                    </a:p>
                    <a:p>
                      <a:pPr indent="-215900" lvl="0" marL="215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-"/>
                      </a:pPr>
                      <a:r>
                        <a:rPr lang="en" sz="1400" u="none" cap="none" strike="noStrike"/>
                        <a:t>Online meeting prior – Physical meeting for finalization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Q1</a:t>
                      </a:r>
                      <a:endParaRPr b="0" sz="1400" u="none" cap="none" strike="noStrike"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sz="1400" u="none" cap="none" strike="sngStrike">
                        <a:highlight>
                          <a:srgbClr val="00FF00"/>
                        </a:highlight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9493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/>
                        <a:t>CT Atlas – Track the progress</a:t>
                      </a:r>
                      <a:endParaRPr sz="11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lang="en" sz="1400" u="none" cap="none" strike="noStrike"/>
                        <a:t>Training and Discussions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b="0" lang="en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Q2-Q3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0" lang="en" sz="1400" u="none" cap="none" strike="noStrik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USD 8,500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3390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GIS training (re: for CT Atlas) –  </a:t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  <a:tr h="13561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Activities from RPOA 2.0</a:t>
                      </a:r>
                      <a:endParaRPr sz="1100" u="none" cap="none" strike="noStrike"/>
                    </a:p>
                    <a:p>
                      <a:pPr indent="-215900" lvl="0" marL="215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-"/>
                      </a:pPr>
                      <a:r>
                        <a:rPr b="0" i="0" lang="en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Implement of M&amp;E activities</a:t>
                      </a:r>
                      <a:endParaRPr sz="1100" u="none" cap="none" strike="noStrike"/>
                    </a:p>
                    <a:p>
                      <a:pPr indent="-215900" lvl="0" marL="215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-"/>
                      </a:pPr>
                      <a:r>
                        <a:rPr b="0" i="0" lang="en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Development of a priority regional score card and dashboard</a:t>
                      </a:r>
                      <a:endParaRPr sz="1100" u="none" cap="none" strike="noStrike"/>
                    </a:p>
                    <a:p>
                      <a:pPr indent="-215900" lvl="0" marL="21590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Char char="-"/>
                      </a:pPr>
                      <a:r>
                        <a:rPr b="0" i="0" lang="en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Access and full operation of CT Atlas as an updated platform for regional information/data and for tracking implementation of the RPO 2.0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t/>
                      </a:r>
                      <a:endParaRPr b="0" i="0" sz="1400" u="none" cap="none" strike="noStrike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Calibri"/>
                        <a:buNone/>
                      </a:pPr>
                      <a:r>
                        <a:rPr b="0" i="0" lang="en" sz="1400" u="none" cap="none" strike="noStrike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RS will further discuss to get financial support from fund available from partners or future global fund which is currently peruse by RS</a:t>
                      </a:r>
                      <a:endParaRPr sz="1100" u="none" cap="none" strike="noStrike"/>
                    </a:p>
                  </a:txBody>
                  <a:tcPr marT="68600" marB="68600" marR="68600" marL="68600">
                    <a:lnL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3056" y="-112"/>
            <a:ext cx="9144200" cy="51436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