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slideLayouts/slideLayout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79" r:id="rId10"/>
  </p:sldMasterIdLst>
  <p:notesMasterIdLst>
    <p:notesMasterId r:id="rId41"/>
  </p:notesMasterIdLst>
  <p:sldIdLst>
    <p:sldId id="257" r:id="rId11"/>
    <p:sldId id="268" r:id="rId12"/>
    <p:sldId id="269" r:id="rId13"/>
    <p:sldId id="271" r:id="rId14"/>
    <p:sldId id="299" r:id="rId15"/>
    <p:sldId id="264" r:id="rId16"/>
    <p:sldId id="270" r:id="rId17"/>
    <p:sldId id="330" r:id="rId18"/>
    <p:sldId id="326" r:id="rId19"/>
    <p:sldId id="335" r:id="rId20"/>
    <p:sldId id="308" r:id="rId21"/>
    <p:sldId id="309" r:id="rId22"/>
    <p:sldId id="317" r:id="rId23"/>
    <p:sldId id="320" r:id="rId24"/>
    <p:sldId id="281" r:id="rId25"/>
    <p:sldId id="280" r:id="rId26"/>
    <p:sldId id="282" r:id="rId27"/>
    <p:sldId id="283" r:id="rId28"/>
    <p:sldId id="306" r:id="rId29"/>
    <p:sldId id="327" r:id="rId30"/>
    <p:sldId id="307" r:id="rId31"/>
    <p:sldId id="324" r:id="rId32"/>
    <p:sldId id="293" r:id="rId33"/>
    <p:sldId id="294" r:id="rId34"/>
    <p:sldId id="295" r:id="rId35"/>
    <p:sldId id="328" r:id="rId36"/>
    <p:sldId id="334" r:id="rId37"/>
    <p:sldId id="329" r:id="rId38"/>
    <p:sldId id="296" r:id="rId39"/>
    <p:sldId id="26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42" autoAdjust="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A49D6-41AF-4A8B-878B-9D60027FB39D}" type="datetimeFigureOut">
              <a:rPr lang="en-MY" smtClean="0"/>
              <a:t>25/11/2022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391C9-650D-4DE3-ACCE-3C83F5A3930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0913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16184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27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4274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8733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73064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28750" lvl="2" indent="-514350">
              <a:buFont typeface="+mj-lt"/>
              <a:buAutoNum type="romanLcPeriod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77095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40968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08939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21538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8998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6391C9-650D-4DE3-ACCE-3C83F5A39304}" type="slidenum">
              <a:rPr lang="en-MY" smtClean="0"/>
              <a:t>16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67854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50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237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A2685-DFC5-0E78-246D-E3C9885A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7999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31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0D72-14B8-86ED-82AD-D41BCEFC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61" y="411424"/>
            <a:ext cx="10515600" cy="76919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0F475-1178-9035-2A28-7F435D9B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61" y="1420513"/>
            <a:ext cx="10515600" cy="47256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E0FE3-BF1F-A033-7923-AB16267D3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2EDD9D-B91F-4C4A-80E3-E77F803B1D9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1CAB3-C768-F443-4851-82B1B9AA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6E4E-6934-09BF-D1F6-430C666D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6D68B50-4E59-4BE7-93B6-E562635CF8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618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25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049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30D72-14B8-86ED-82AD-D41BCEFC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11" y="423000"/>
            <a:ext cx="10515600" cy="78076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0F475-1178-9035-2A28-7F435D9B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0" y="1412111"/>
            <a:ext cx="10885991" cy="4764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E0FE3-BF1F-A033-7923-AB16267D3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02EDD9D-B91F-4C4A-80E3-E77F803B1D92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1CAB3-C768-F443-4851-82B1B9AA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36E4E-6934-09BF-D1F6-430C666D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6D68B50-4E59-4BE7-93B6-E562635CF82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771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948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012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F84A6-C20C-1741-1845-C99FAFFB4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3E05B-A2F7-EC5A-F183-6C86A0A87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4313C-A067-C41A-2423-D9E9A9E5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BBF096A-8F50-4A85-A4BE-F82BE863FE3D}" type="datetimeFigureOut">
              <a:rPr lang="en-ID" smtClean="0"/>
              <a:t>25/11/2022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0CD5-E264-496E-4977-FC41DE9D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ED55A-BE6B-BB50-44FC-9816E37F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EB31876-06E2-4CE0-9DD3-8DD3B2670D6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490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1" name="Picture 10" descr="A picture containing text">
            <a:extLst>
              <a:ext uri="{FF2B5EF4-FFF2-40B4-BE49-F238E27FC236}">
                <a16:creationId xmlns:a16="http://schemas.microsoft.com/office/drawing/2014/main" id="{2E2C1036-93EC-8591-01FD-49A86FEE3A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8" y="382690"/>
            <a:ext cx="8739477" cy="138711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9C76311-FAB0-336B-699D-73CDCB51D6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25" y="1503261"/>
            <a:ext cx="2399072" cy="7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0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5AE1E2E-AA21-5E0E-64D7-EA75686C50B8}"/>
              </a:ext>
            </a:extLst>
          </p:cNvPr>
          <p:cNvGrpSpPr/>
          <p:nvPr userDrawn="1"/>
        </p:nvGrpSpPr>
        <p:grpSpPr>
          <a:xfrm>
            <a:off x="0" y="0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A2297D2-ADBB-0CA3-58B2-49C41D7F6CB1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CEC0AF0-ADFF-789C-F537-ACF3188B1C11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A87B2CF8-5B85-30C7-D3C8-F7998799379E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E72F6AB2-DB91-0BF6-23E9-452865BCAC30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A071BA9C-D4AB-7CFF-52C4-967136F80ABB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9EF0830F-9800-0B67-20BE-7CBB3906E2F4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4B011A55-926C-5CCF-1210-E9CDFF3D57D8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56501CAF-A6EB-6CC9-ACE0-F28C4A026704}"/>
                </a:ext>
              </a:extLst>
            </p:cNvPr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042AFBF-7CCC-CCC0-8410-40A2E4981F5E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6F2C94E-5EF4-7A06-9B0F-EF17D63277BC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 descr="A picture containing text">
            <a:extLst>
              <a:ext uri="{FF2B5EF4-FFF2-40B4-BE49-F238E27FC236}">
                <a16:creationId xmlns:a16="http://schemas.microsoft.com/office/drawing/2014/main" id="{0F0DD17D-C397-C7FC-A815-FA01BB7535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5" y="4982497"/>
            <a:ext cx="7478947" cy="1177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2B3DE-B7FE-E52D-AA0B-035A628C6FE7}"/>
              </a:ext>
            </a:extLst>
          </p:cNvPr>
          <p:cNvSpPr txBox="1"/>
          <p:nvPr userDrawn="1"/>
        </p:nvSpPr>
        <p:spPr>
          <a:xfrm>
            <a:off x="3832159" y="2415441"/>
            <a:ext cx="61175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87F95"/>
                </a:solidFill>
                <a:latin typeface="Optima" pitchFamily="2" charset="0"/>
              </a:rPr>
              <a:t>Thank you</a:t>
            </a:r>
            <a:endParaRPr lang="en-ID" sz="6000" b="1" dirty="0">
              <a:solidFill>
                <a:srgbClr val="087F95"/>
              </a:solidFill>
              <a:latin typeface="Optima" pitchFamily="2" charset="0"/>
            </a:endParaRPr>
          </a:p>
        </p:txBody>
      </p:sp>
      <p:pic>
        <p:nvPicPr>
          <p:cNvPr id="6" name="Picture 5" descr="A picture containing text, vector graphics, accessory&#10;&#10;Description automatically generated">
            <a:extLst>
              <a:ext uri="{FF2B5EF4-FFF2-40B4-BE49-F238E27FC236}">
                <a16:creationId xmlns:a16="http://schemas.microsoft.com/office/drawing/2014/main" id="{EA064168-54F3-FA73-1906-085D04DBAD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3" y="1515365"/>
            <a:ext cx="2995715" cy="3187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F44EB47-7A45-6B5E-8DEA-BE31AD22631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34" y="5867217"/>
            <a:ext cx="1957367" cy="6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87F95"/>
          </a:solidFill>
          <a:latin typeface="Optima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Optima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Optima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Optima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" name="Picture 9" descr="A picture containing text, vector graphics, accessory&#10;&#10;Description automatically generated">
            <a:extLst>
              <a:ext uri="{FF2B5EF4-FFF2-40B4-BE49-F238E27FC236}">
                <a16:creationId xmlns:a16="http://schemas.microsoft.com/office/drawing/2014/main" id="{C4B8D6DB-7F68-A8AD-377D-ECD5E4E78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36" y="3647768"/>
            <a:ext cx="1674227" cy="1781314"/>
          </a:xfrm>
          <a:prstGeom prst="rect">
            <a:avLst/>
          </a:prstGeom>
        </p:spPr>
      </p:pic>
      <p:pic>
        <p:nvPicPr>
          <p:cNvPr id="11" name="Picture 10" descr="A picture containing text">
            <a:extLst>
              <a:ext uri="{FF2B5EF4-FFF2-40B4-BE49-F238E27FC236}">
                <a16:creationId xmlns:a16="http://schemas.microsoft.com/office/drawing/2014/main" id="{2E2C1036-93EC-8591-01FD-49A86FEE3A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08" y="343360"/>
            <a:ext cx="5809093" cy="92201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E3AA5B7-5C20-B42A-B921-4EBA67DBBE0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07" y="947331"/>
            <a:ext cx="1962088" cy="87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8E6E2-8203-B146-93E5-32B753B1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55" y="439208"/>
            <a:ext cx="10515600" cy="770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5EB6E-EEDB-F1AB-E0B1-D4A6EE626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54" y="1435261"/>
            <a:ext cx="10909247" cy="4741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A87B2CF8-5B85-30C7-D3C8-F7998799379E}"/>
              </a:ext>
            </a:extLst>
          </p:cNvPr>
          <p:cNvSpPr>
            <a:spLocks/>
          </p:cNvSpPr>
          <p:nvPr/>
        </p:nvSpPr>
        <p:spPr>
          <a:xfrm>
            <a:off x="10228572" y="0"/>
            <a:ext cx="2008360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AA12A8-23D9-A079-4219-148A51706E07}"/>
              </a:ext>
            </a:extLst>
          </p:cNvPr>
          <p:cNvGrpSpPr/>
          <p:nvPr userDrawn="1"/>
        </p:nvGrpSpPr>
        <p:grpSpPr>
          <a:xfrm>
            <a:off x="-1" y="0"/>
            <a:ext cx="12236933" cy="6866467"/>
            <a:chOff x="-1" y="0"/>
            <a:chExt cx="12236933" cy="68664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51A5DF1-3524-55E6-5F66-9469D839CAA6}"/>
                </a:ext>
              </a:extLst>
            </p:cNvPr>
            <p:cNvGrpSpPr/>
            <p:nvPr userDrawn="1"/>
          </p:nvGrpSpPr>
          <p:grpSpPr>
            <a:xfrm>
              <a:off x="9953215" y="0"/>
              <a:ext cx="2283717" cy="6866467"/>
              <a:chOff x="9953215" y="0"/>
              <a:chExt cx="2283717" cy="686646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A2297D2-ADBB-0CA3-58B2-49C41D7F6C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57028" y="8467"/>
                <a:ext cx="1347484" cy="685800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25">
                <a:extLst>
                  <a:ext uri="{FF2B5EF4-FFF2-40B4-BE49-F238E27FC236}">
                    <a16:creationId xmlns:a16="http://schemas.microsoft.com/office/drawing/2014/main" id="{E72F6AB2-DB91-0BF6-23E9-452865BCAC3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613914" y="0"/>
                <a:ext cx="157808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A071BA9C-D4AB-7CFF-52C4-967136F80A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953215" y="3056467"/>
                <a:ext cx="2238786" cy="3810000"/>
              </a:xfrm>
              <a:prstGeom prst="triangle">
                <a:avLst>
                  <a:gd name="adj" fmla="val 100000"/>
                </a:avLst>
              </a:prstGeom>
              <a:solidFill>
                <a:schemeClr val="accent2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7042AFBF-7CCC-CCC0-8410-40A2E4981F5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543994" y="3598334"/>
                <a:ext cx="692938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6F2C94E-5EF4-7A06-9B0F-EF17D63277BC}"/>
                </a:ext>
              </a:extLst>
            </p:cNvPr>
            <p:cNvSpPr>
              <a:spLocks/>
            </p:cNvSpPr>
            <p:nvPr/>
          </p:nvSpPr>
          <p:spPr>
            <a:xfrm>
              <a:off x="-1" y="4021667"/>
              <a:ext cx="495949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CCBC04-47F2-C705-0D99-429E477EDF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3962" y="6154422"/>
            <a:ext cx="1950263" cy="87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989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87F95"/>
          </a:solidFill>
          <a:latin typeface="Optima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Optima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Optima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Optima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with boats and trees in the background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6" r="1830" b="17263"/>
          <a:stretch/>
        </p:blipFill>
        <p:spPr>
          <a:xfrm>
            <a:off x="-1" y="1041721"/>
            <a:ext cx="12192001" cy="540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1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Progress/Accomplishments towards NPOA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3" name="Picture 2" descr="Logo">
            <a:extLst>
              <a:ext uri="{FF2B5EF4-FFF2-40B4-BE49-F238E27FC236}">
                <a16:creationId xmlns:a16="http://schemas.microsoft.com/office/drawing/2014/main" id="{29AF1DB7-9EAC-C071-A841-B27B615827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4" y="5761526"/>
            <a:ext cx="3275247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743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78E6E2-8203-B146-93E5-32B753B1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93" y="438550"/>
            <a:ext cx="10515600" cy="770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5EB6E-EEDB-F1AB-E0B1-D4A6EE626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294" y="1423685"/>
            <a:ext cx="10879357" cy="4730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A87B2CF8-5B85-30C7-D3C8-F7998799379E}"/>
              </a:ext>
            </a:extLst>
          </p:cNvPr>
          <p:cNvSpPr/>
          <p:nvPr userDrawn="1"/>
        </p:nvSpPr>
        <p:spPr>
          <a:xfrm>
            <a:off x="10158860" y="0"/>
            <a:ext cx="203314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ID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80254E-9C7C-B70A-66C3-3686B12E55BC}"/>
              </a:ext>
            </a:extLst>
          </p:cNvPr>
          <p:cNvGrpSpPr/>
          <p:nvPr userDrawn="1"/>
        </p:nvGrpSpPr>
        <p:grpSpPr>
          <a:xfrm>
            <a:off x="1" y="0"/>
            <a:ext cx="12192001" cy="6866467"/>
            <a:chOff x="0" y="0"/>
            <a:chExt cx="12192001" cy="68664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CA3B8F-750A-5EE4-B9E3-1E9CABDAB7A6}"/>
                </a:ext>
              </a:extLst>
            </p:cNvPr>
            <p:cNvGrpSpPr/>
            <p:nvPr userDrawn="1"/>
          </p:nvGrpSpPr>
          <p:grpSpPr>
            <a:xfrm>
              <a:off x="9883194" y="0"/>
              <a:ext cx="2308807" cy="6866467"/>
              <a:chOff x="9883194" y="0"/>
              <a:chExt cx="2308807" cy="686646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A2297D2-ADBB-0CA3-58B2-49C41D7F6CB1}"/>
                  </a:ext>
                </a:extLst>
              </p:cNvPr>
              <p:cNvCxnSpPr/>
              <p:nvPr/>
            </p:nvCxnSpPr>
            <p:spPr>
              <a:xfrm>
                <a:off x="10368571" y="8467"/>
                <a:ext cx="1348986" cy="685800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25">
                <a:extLst>
                  <a:ext uri="{FF2B5EF4-FFF2-40B4-BE49-F238E27FC236}">
                    <a16:creationId xmlns:a16="http://schemas.microsoft.com/office/drawing/2014/main" id="{E72F6AB2-DB91-0BF6-23E9-452865BCAC30}"/>
                  </a:ext>
                </a:extLst>
              </p:cNvPr>
              <p:cNvSpPr/>
              <p:nvPr userDrawn="1"/>
            </p:nvSpPr>
            <p:spPr>
              <a:xfrm>
                <a:off x="10625744" y="0"/>
                <a:ext cx="1566256" cy="6866467"/>
              </a:xfrm>
              <a:custGeom>
                <a:avLst/>
                <a:gdLst/>
                <a:ahLst/>
                <a:cxnLst/>
                <a:rect l="l" t="t" r="r" b="b"/>
                <a:pathLst>
                  <a:path w="2573311" h="6866467">
                    <a:moveTo>
                      <a:pt x="0" y="0"/>
                    </a:moveTo>
                    <a:lnTo>
                      <a:pt x="2573311" y="0"/>
                    </a:lnTo>
                    <a:lnTo>
                      <a:pt x="2573311" y="6866467"/>
                    </a:lnTo>
                    <a:lnTo>
                      <a:pt x="1202336" y="68664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A071BA9C-D4AB-7CFF-52C4-967136F80ABB}"/>
                  </a:ext>
                </a:extLst>
              </p:cNvPr>
              <p:cNvSpPr/>
              <p:nvPr/>
            </p:nvSpPr>
            <p:spPr>
              <a:xfrm>
                <a:off x="9883194" y="3056467"/>
                <a:ext cx="2297459" cy="3810000"/>
              </a:xfrm>
              <a:prstGeom prst="triangle">
                <a:avLst>
                  <a:gd name="adj" fmla="val 100000"/>
                </a:avLst>
              </a:prstGeom>
              <a:solidFill>
                <a:schemeClr val="accent2">
                  <a:alpha val="7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7042AFBF-7CCC-CCC0-8410-40A2E4981F5E}"/>
                  </a:ext>
                </a:extLst>
              </p:cNvPr>
              <p:cNvSpPr/>
              <p:nvPr/>
            </p:nvSpPr>
            <p:spPr>
              <a:xfrm>
                <a:off x="11568345" y="3598334"/>
                <a:ext cx="623656" cy="3268133"/>
              </a:xfrm>
              <a:prstGeom prst="triangle">
                <a:avLst>
                  <a:gd name="adj" fmla="val 100000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6F2C94E-5EF4-7A06-9B0F-EF17D63277BC}"/>
                </a:ext>
              </a:extLst>
            </p:cNvPr>
            <p:cNvSpPr/>
            <p:nvPr/>
          </p:nvSpPr>
          <p:spPr>
            <a:xfrm>
              <a:off x="0" y="4021667"/>
              <a:ext cx="496501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B339006-6229-7D69-7B43-B1D306C71A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9411" y="6257779"/>
            <a:ext cx="1759724" cy="54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08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90C42F"/>
          </a:solidFill>
          <a:latin typeface="Optima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04040"/>
          </a:solidFill>
          <a:latin typeface="Optima" pitchFamily="2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04040"/>
          </a:solidFill>
          <a:latin typeface="Optima" pitchFamily="2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04040"/>
          </a:solidFill>
          <a:latin typeface="Optima" pitchFamily="2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04040"/>
          </a:solidFill>
          <a:latin typeface="Optima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0" r="1712" b="11352"/>
          <a:stretch/>
        </p:blipFill>
        <p:spPr>
          <a:xfrm>
            <a:off x="-1" y="1021401"/>
            <a:ext cx="12192001" cy="536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1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Challenges/Constraints Affecting Implementation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BA750417-9D14-80A1-80D3-78DEB48A15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5761526"/>
            <a:ext cx="3275247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191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 b="18972"/>
          <a:stretch/>
        </p:blipFill>
        <p:spPr>
          <a:xfrm>
            <a:off x="0" y="972277"/>
            <a:ext cx="12192000" cy="54849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1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National Roadmap 2023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D1209515-1A0C-B878-14A1-390D2FC88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4" y="5761526"/>
            <a:ext cx="3275247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351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3" b="10616"/>
          <a:stretch/>
        </p:blipFill>
        <p:spPr>
          <a:xfrm>
            <a:off x="0" y="972277"/>
            <a:ext cx="12192000" cy="54849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1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Potential Regional Program and Support Required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D43ABFFD-E0ED-F812-1788-F78BECFADD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4" y="5741206"/>
            <a:ext cx="3275247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99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9F0D16-133B-6478-0A34-65ABBE7BFF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4" b="16304"/>
          <a:stretch/>
        </p:blipFill>
        <p:spPr>
          <a:xfrm>
            <a:off x="0" y="972277"/>
            <a:ext cx="12192000" cy="54849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00C1E5-2FD3-6727-199D-F08C30F50596}"/>
              </a:ext>
            </a:extLst>
          </p:cNvPr>
          <p:cNvSpPr txBox="1">
            <a:spLocks/>
          </p:cNvSpPr>
          <p:nvPr userDrawn="1"/>
        </p:nvSpPr>
        <p:spPr>
          <a:xfrm>
            <a:off x="644324" y="242687"/>
            <a:ext cx="10602411" cy="6832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404040"/>
                </a:solidFill>
                <a:latin typeface="Optima" pitchFamily="2" charset="0"/>
              </a:rPr>
              <a:t>Publications</a:t>
            </a:r>
            <a:endParaRPr lang="en-ID" sz="3600" b="1" dirty="0">
              <a:solidFill>
                <a:srgbClr val="404040"/>
              </a:solidFill>
              <a:latin typeface="Optima" pitchFamily="2" charset="0"/>
            </a:endParaRPr>
          </a:p>
        </p:txBody>
      </p:sp>
      <p:pic>
        <p:nvPicPr>
          <p:cNvPr id="5" name="Picture 4" descr="Logo">
            <a:extLst>
              <a:ext uri="{FF2B5EF4-FFF2-40B4-BE49-F238E27FC236}">
                <a16:creationId xmlns:a16="http://schemas.microsoft.com/office/drawing/2014/main" id="{DE9D23D0-DA6D-15C8-2299-32D3D6D723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84" y="5741206"/>
            <a:ext cx="3275247" cy="1463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67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f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/citations?view_op=view_citation&amp;hl=en&amp;user=AcXalQ0AAAAJ&amp;pagesize=80&amp;citation_for_view=AcXalQ0AAAAJ:dfsIfKJdRG4C" TargetMode="External"/><Relationship Id="rId2" Type="http://schemas.openxmlformats.org/officeDocument/2006/relationships/hyperlink" Target="https://www.sciencedirect.com/science/article/pii/S2405844022004455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4194/AQUAST96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B10C1-C270-39AD-18F4-EF1C52C329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2592" y="3522727"/>
            <a:ext cx="8288032" cy="1096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rgbClr val="087F95"/>
                </a:solidFill>
                <a:latin typeface="Optima" pitchFamily="2" charset="0"/>
              </a:rPr>
              <a:t>Country Report Malaysia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96B6CFE-6928-4EDD-4406-41AD8076A1C5}"/>
              </a:ext>
            </a:extLst>
          </p:cNvPr>
          <p:cNvSpPr txBox="1">
            <a:spLocks/>
          </p:cNvSpPr>
          <p:nvPr/>
        </p:nvSpPr>
        <p:spPr>
          <a:xfrm>
            <a:off x="1036024" y="4355263"/>
            <a:ext cx="8288032" cy="10963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7F95"/>
                </a:solidFill>
                <a:effectLst/>
                <a:uLnTx/>
                <a:uFillTx/>
                <a:latin typeface="Optima" pitchFamily="2" charset="0"/>
                <a:ea typeface="+mj-ea"/>
                <a:cs typeface="+mj-cs"/>
              </a:rPr>
              <a:t>By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87F95"/>
                </a:solidFill>
                <a:effectLst/>
                <a:uLnTx/>
                <a:uFillTx/>
                <a:latin typeface="Optima" pitchFamily="2" charset="0"/>
                <a:ea typeface="+mj-ea"/>
                <a:cs typeface="+mj-cs"/>
              </a:rPr>
              <a:t>Jamalulail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87F95"/>
                </a:solidFill>
                <a:effectLst/>
                <a:uLnTx/>
                <a:uFillTx/>
                <a:latin typeface="Optima" pitchFamily="2" charset="0"/>
                <a:ea typeface="+mj-ea"/>
                <a:cs typeface="+mj-cs"/>
              </a:rPr>
              <a:t> Bin Abu Bakar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87F95"/>
                </a:solidFill>
                <a:latin typeface="Optima" pitchFamily="2" charset="0"/>
              </a:rPr>
              <a:t>Head Of Delegation Malaysia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87F95"/>
              </a:solidFill>
              <a:effectLst/>
              <a:uLnTx/>
              <a:uFillTx/>
              <a:latin typeface="Optima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30FF-9AA9-A34A-5A64-96145A1C6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880" y="3123233"/>
            <a:ext cx="1780187" cy="17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0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1750-088B-48DC-B16F-989E59C1A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41" y="428526"/>
            <a:ext cx="7467816" cy="35338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Activities Related to CTI-CFF Goals with Different Budget</a:t>
            </a:r>
            <a:endParaRPr lang="en-MY" sz="2400" dirty="0">
              <a:latin typeface="+mn-lt"/>
            </a:endParaRPr>
          </a:p>
          <a:p>
            <a:pPr marL="457211" indent="-457200">
              <a:buFont typeface="+mj-lt"/>
              <a:buAutoNum type="arabicPeriod" startAt="5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Coral Frame Adoption Programme</a:t>
            </a:r>
          </a:p>
          <a:p>
            <a:pPr marL="457211" indent="-457200">
              <a:buFont typeface="+mj-lt"/>
              <a:buAutoNum type="arabicPeriod" startAt="5"/>
            </a:pPr>
            <a:r>
              <a:rPr lang="en-US" dirty="0">
                <a:solidFill>
                  <a:schemeClr val="tx1"/>
                </a:solidFill>
                <a:latin typeface="+mn-lt"/>
              </a:rPr>
              <a:t>Junior Park Ranger Series: Ocean Explorer</a:t>
            </a:r>
          </a:p>
          <a:p>
            <a:pPr marL="457211" indent="-457200">
              <a:buFont typeface="+mj-lt"/>
              <a:buAutoNum type="arabicPeriod" startAt="5"/>
            </a:pPr>
            <a:r>
              <a:rPr lang="en-US" dirty="0">
                <a:solidFill>
                  <a:schemeClr val="tx1"/>
                </a:solidFill>
                <a:latin typeface="+mn-lt"/>
              </a:rPr>
              <a:t>Inception Workshop: Sabah Mangrove Action Plan</a:t>
            </a:r>
          </a:p>
          <a:p>
            <a:pPr marL="457211" indent="-457200">
              <a:buFont typeface="+mj-lt"/>
              <a:buAutoNum type="arabicPeriod" startAt="5"/>
            </a:pPr>
            <a:r>
              <a:rPr lang="en-MY" dirty="0">
                <a:solidFill>
                  <a:schemeClr val="tx1"/>
                </a:solidFill>
                <a:latin typeface="+mn-lt"/>
              </a:rPr>
              <a:t>Learning Exchange Workshop For CTI-CFF between MPAs of the Atlantic and Southeast Asia, Kota Kinabalu (Sabah-Malaysia)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914400" lvl="1" indent="-457200">
              <a:buFont typeface="+mj-lt"/>
              <a:buAutoNum type="arabicPeriod" startAt="2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A group of people posing for a photo with a sign&#10;&#10;Description automatically generated with medium confidence">
            <a:extLst>
              <a:ext uri="{FF2B5EF4-FFF2-40B4-BE49-F238E27FC236}">
                <a16:creationId xmlns:a16="http://schemas.microsoft.com/office/drawing/2014/main" id="{2B8BFCAD-4893-144B-D4DE-6BFF70BEA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1" y="4621674"/>
            <a:ext cx="3297937" cy="2078929"/>
          </a:xfrm>
          <a:prstGeom prst="rect">
            <a:avLst/>
          </a:prstGeom>
        </p:spPr>
      </p:pic>
      <p:pic>
        <p:nvPicPr>
          <p:cNvPr id="12" name="Picture 11" descr="Map&#10;&#10;Description automatically generated with medium confidence">
            <a:extLst>
              <a:ext uri="{FF2B5EF4-FFF2-40B4-BE49-F238E27FC236}">
                <a16:creationId xmlns:a16="http://schemas.microsoft.com/office/drawing/2014/main" id="{28627A4F-3D9C-493D-F98F-B13CFED437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993" y="4797398"/>
            <a:ext cx="4758013" cy="1903205"/>
          </a:xfrm>
          <a:prstGeom prst="rect">
            <a:avLst/>
          </a:prstGeom>
        </p:spPr>
      </p:pic>
      <p:pic>
        <p:nvPicPr>
          <p:cNvPr id="13" name="Picture 12" descr="A person and person standing in front of a large screen&#10;&#10;Description automatically generated with medium confidence">
            <a:extLst>
              <a:ext uri="{FF2B5EF4-FFF2-40B4-BE49-F238E27FC236}">
                <a16:creationId xmlns:a16="http://schemas.microsoft.com/office/drawing/2014/main" id="{0B3881B4-3596-D6C3-8ADE-0D95A384B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036" y="3868799"/>
            <a:ext cx="3477616" cy="2608212"/>
          </a:xfrm>
          <a:prstGeom prst="rect">
            <a:avLst/>
          </a:prstGeom>
        </p:spPr>
      </p:pic>
      <p:pic>
        <p:nvPicPr>
          <p:cNvPr id="14" name="Picture 13" descr="A group of people in a conference room&#10;&#10;Description automatically generated with medium confidence">
            <a:extLst>
              <a:ext uri="{FF2B5EF4-FFF2-40B4-BE49-F238E27FC236}">
                <a16:creationId xmlns:a16="http://schemas.microsoft.com/office/drawing/2014/main" id="{12CC0C5B-D285-6525-F0FB-FEF52A5DD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384" y="837834"/>
            <a:ext cx="3477616" cy="26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13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61" y="1280028"/>
            <a:ext cx="8094339" cy="2746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CTI-CFF National Programs:</a:t>
            </a:r>
          </a:p>
          <a:p>
            <a:pPr marL="514338" indent="-514338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World Oceans Celebration’ (World Oceans Day, Coral Triangle Day, World Sea Turtle Day) 2022</a:t>
            </a:r>
            <a:endParaRPr lang="en-MY" b="1" dirty="0">
              <a:latin typeface="+mn-lt"/>
              <a:ea typeface="Tahoma" panose="020B0604030504040204" pitchFamily="34" charset="0"/>
            </a:endParaRPr>
          </a:p>
          <a:p>
            <a:pPr marL="914389" lvl="1" indent="-457200">
              <a:buFont typeface="+mj-lt"/>
              <a:buAutoNum type="alphaLcParenR"/>
            </a:pPr>
            <a:r>
              <a:rPr lang="en-MY" dirty="0">
                <a:solidFill>
                  <a:schemeClr val="tx1"/>
                </a:solidFill>
                <a:effectLst/>
                <a:latin typeface="+mn-lt"/>
                <a:ea typeface="Tahoma" panose="020B0604030504040204" pitchFamily="34" charset="0"/>
              </a:rPr>
              <a:t>Ocean Health </a:t>
            </a:r>
            <a:r>
              <a:rPr lang="en-MY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and Climate Change Exhibition</a:t>
            </a:r>
            <a:endParaRPr lang="en-MY" dirty="0">
              <a:solidFill>
                <a:schemeClr val="tx1"/>
              </a:solidFill>
              <a:effectLst/>
              <a:latin typeface="+mn-lt"/>
              <a:ea typeface="Tahoma" panose="020B0604030504040204" pitchFamily="34" charset="0"/>
            </a:endParaRPr>
          </a:p>
          <a:p>
            <a:pPr marL="914389" lvl="1" indent="-457200">
              <a:buFont typeface="+mj-lt"/>
              <a:buAutoNum type="alphaLcParenR"/>
            </a:pPr>
            <a:r>
              <a:rPr lang="en-MY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Blue Carbon: </a:t>
            </a:r>
            <a:r>
              <a:rPr lang="en-MY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Kesedaran</a:t>
            </a:r>
            <a:r>
              <a:rPr lang="en-MY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Rumput</a:t>
            </a:r>
            <a:r>
              <a:rPr lang="en-MY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 </a:t>
            </a:r>
            <a:r>
              <a:rPr lang="en-MY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Laut</a:t>
            </a:r>
            <a:endParaRPr lang="en-MY" dirty="0">
              <a:solidFill>
                <a:schemeClr val="tx1"/>
              </a:solidFill>
              <a:latin typeface="+mn-lt"/>
              <a:ea typeface="Tahoma" panose="020B0604030504040204" pitchFamily="34" charset="0"/>
            </a:endParaRPr>
          </a:p>
          <a:p>
            <a:pPr marL="914389" lvl="1" indent="-457200">
              <a:buFont typeface="+mj-lt"/>
              <a:buAutoNum type="alphaLcParenR"/>
            </a:pPr>
            <a:r>
              <a:rPr lang="en-MY" dirty="0">
                <a:solidFill>
                  <a:schemeClr val="tx1"/>
                </a:solidFill>
                <a:latin typeface="+mn-lt"/>
                <a:ea typeface="Tahoma" panose="020B0604030504040204" pitchFamily="34" charset="0"/>
              </a:rPr>
              <a:t>Webinar Coral Triangle Day: Blue carbon</a:t>
            </a:r>
            <a:endParaRPr lang="en-ID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924C2D8C-EDAB-4951-8A8C-F5D3368B7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065" y="4111873"/>
            <a:ext cx="3661504" cy="2746129"/>
          </a:xfrm>
          <a:prstGeom prst="rect">
            <a:avLst/>
          </a:prstGeom>
        </p:spPr>
      </p:pic>
      <p:pic>
        <p:nvPicPr>
          <p:cNvPr id="9" name="Picture 8" descr="A picture containing person, indoor, several&#10;&#10;Description automatically generated">
            <a:extLst>
              <a:ext uri="{FF2B5EF4-FFF2-40B4-BE49-F238E27FC236}">
                <a16:creationId xmlns:a16="http://schemas.microsoft.com/office/drawing/2014/main" id="{D6C9D1C2-946E-476D-852C-B5545209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129" y="4111873"/>
            <a:ext cx="3661504" cy="274612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1426FE9-8420-DC86-FF5E-5EBD55D95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– CCA</a:t>
            </a:r>
            <a:endParaRPr lang="en-MY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0DD641-4D24-F4BC-43B2-EC86E216D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44" t="22500" r="26641" b="21806"/>
          <a:stretch/>
        </p:blipFill>
        <p:spPr>
          <a:xfrm>
            <a:off x="196109" y="4111873"/>
            <a:ext cx="4033588" cy="2746127"/>
          </a:xfrm>
          <a:prstGeom prst="rect">
            <a:avLst/>
          </a:prstGeom>
        </p:spPr>
      </p:pic>
      <p:pic>
        <p:nvPicPr>
          <p:cNvPr id="11" name="Picture 10" descr="A group of people sitting in chairs&#10;&#10;Description automatically generated with low confidence">
            <a:extLst>
              <a:ext uri="{FF2B5EF4-FFF2-40B4-BE49-F238E27FC236}">
                <a16:creationId xmlns:a16="http://schemas.microsoft.com/office/drawing/2014/main" id="{967F98B4-7484-8AE7-EE3A-A5FFCD432F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82" r="23077" b="3925"/>
          <a:stretch/>
        </p:blipFill>
        <p:spPr>
          <a:xfrm>
            <a:off x="8190065" y="411424"/>
            <a:ext cx="3891158" cy="32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20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02CAF-8242-480A-A529-DC1B4DEC6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78" y="1180619"/>
            <a:ext cx="6967188" cy="25404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b="1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CTI University Partnership </a:t>
            </a:r>
            <a:r>
              <a:rPr lang="en-US" b="1" kern="12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</a:p>
          <a:p>
            <a:pPr marL="914389" lvl="1" indent="-457200">
              <a:buFont typeface="+mj-lt"/>
              <a:buAutoNum type="alphaLcParenR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Borneo Ocean Talks Webinar: climate change</a:t>
            </a:r>
          </a:p>
          <a:p>
            <a:pPr marL="914389" lvl="1" indent="-457200">
              <a:buFont typeface="+mj-lt"/>
              <a:buAutoNum type="alphaLcParenR"/>
            </a:pPr>
            <a:r>
              <a:rPr lang="en-US" kern="12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Training: Marine optics and ocean color in changing climate</a:t>
            </a:r>
          </a:p>
          <a:p>
            <a:pPr marL="914389" lvl="1" indent="-457200"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  <a:latin typeface="+mn-lt"/>
              </a:rPr>
              <a:t>Borneo Ocean talks Webinar: Marine science and climate change</a:t>
            </a:r>
            <a:endParaRPr lang="en-MY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MY" sz="24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ECEB0-133F-ECC8-0BBE-89E563D13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97" t="37267" b="20718"/>
          <a:stretch/>
        </p:blipFill>
        <p:spPr bwMode="auto">
          <a:xfrm>
            <a:off x="296318" y="3600155"/>
            <a:ext cx="5202822" cy="25404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791C7C16-6D3A-4049-A494-1700750FB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61" y="411424"/>
            <a:ext cx="10515600" cy="769194"/>
          </a:xfrm>
        </p:spPr>
        <p:txBody>
          <a:bodyPr/>
          <a:lstStyle/>
          <a:p>
            <a:r>
              <a:rPr lang="en-US" dirty="0"/>
              <a:t>Progress – CCA</a:t>
            </a:r>
            <a:endParaRPr lang="en-MY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9B82A-D2CC-E4E2-A5D3-251C2E8D2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365" y="4153443"/>
            <a:ext cx="3552382" cy="2540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7B68E-3F34-4565-A7BE-2A515F734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66" t="21667" r="39065" b="21804"/>
          <a:stretch/>
        </p:blipFill>
        <p:spPr bwMode="auto">
          <a:xfrm>
            <a:off x="7140577" y="99473"/>
            <a:ext cx="3510295" cy="5012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7CD06A-E7D7-D0CE-0799-34D7BEE735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05" t="7288" r="32528" b="6441"/>
          <a:stretch/>
        </p:blipFill>
        <p:spPr bwMode="auto">
          <a:xfrm>
            <a:off x="8751136" y="2154526"/>
            <a:ext cx="3332334" cy="46774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0849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1" y="1203769"/>
            <a:ext cx="9298489" cy="46146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CTI-CFF National Programs:</a:t>
            </a:r>
          </a:p>
          <a:p>
            <a:pPr marL="514338" indent="-514338">
              <a:lnSpc>
                <a:spcPct val="110000"/>
              </a:lnSpc>
              <a:buFont typeface="+mj-lt"/>
              <a:buAutoNum type="arabicPeriod"/>
            </a:pPr>
            <a:r>
              <a:rPr lang="en-US" sz="2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3</a:t>
            </a:r>
            <a:r>
              <a:rPr lang="en-US" sz="2600" b="1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rd </a:t>
            </a:r>
            <a:r>
              <a:rPr lang="en-US" sz="2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 NPOA of Shark Consultation and Engagement with local stakeholders in Sandakan, Sabah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6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Assessment of Threatened Species </a:t>
            </a: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Sharks and rays data collection</a:t>
            </a: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Updated  study of the dugong population status </a:t>
            </a: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Sea turtle data collection (landing, egg hatchling) in Malaysia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altLang="ko-KR" sz="2600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Arial" pitchFamily="34" charset="0"/>
              </a:rPr>
              <a:t>Policies and management</a:t>
            </a:r>
            <a:endParaRPr lang="en-MY" altLang="ko-KR" sz="2600" b="1" dirty="0">
              <a:solidFill>
                <a:schemeClr val="accent4">
                  <a:lumMod val="75000"/>
                </a:schemeClr>
              </a:solidFill>
              <a:latin typeface="+mn-lt"/>
              <a:cs typeface="Arial" pitchFamily="34" charset="0"/>
            </a:endParaRP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  <a:latin typeface="+mn-lt"/>
              </a:rPr>
              <a:t>NPOA Dugong Revision and drafting of NPOA Dugong Plan 2</a:t>
            </a:r>
            <a:endParaRPr lang="en-MY" dirty="0">
              <a:solidFill>
                <a:schemeClr val="tx1"/>
              </a:solidFill>
              <a:latin typeface="+mn-lt"/>
            </a:endParaRP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  <a:latin typeface="+mn-lt"/>
              </a:rPr>
              <a:t>NPOA Sea Turtle Plan 2 drafting</a:t>
            </a:r>
            <a:endParaRPr lang="en-MY" dirty="0">
              <a:solidFill>
                <a:schemeClr val="tx1"/>
              </a:solidFill>
              <a:latin typeface="+mn-lt"/>
            </a:endParaRP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MY" dirty="0">
                <a:solidFill>
                  <a:schemeClr val="tx1"/>
                </a:solidFill>
                <a:latin typeface="+mn-lt"/>
              </a:rPr>
              <a:t>F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inalize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the draft of NPOA Sharks Plan 3</a:t>
            </a:r>
            <a:endParaRPr lang="en-MY" dirty="0">
              <a:solidFill>
                <a:schemeClr val="tx1"/>
              </a:solidFill>
              <a:latin typeface="+mn-lt"/>
            </a:endParaRP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Review Standard of Procedure of Sea Turtle Management</a:t>
            </a:r>
            <a:endParaRPr lang="en-MY" dirty="0">
              <a:solidFill>
                <a:schemeClr val="tx1"/>
              </a:solidFill>
              <a:latin typeface="+mn-lt"/>
            </a:endParaRPr>
          </a:p>
          <a:p>
            <a:pPr marL="514338" indent="-514338">
              <a:lnSpc>
                <a:spcPct val="170000"/>
              </a:lnSpc>
              <a:buFont typeface="+mj-lt"/>
              <a:buAutoNum type="arabicPeriod"/>
            </a:pPr>
            <a:endParaRPr lang="en-US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endParaRPr lang="en-ID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CCD44D-8A44-4EEB-803C-B489384D9E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831" y="423000"/>
            <a:ext cx="2254500" cy="3006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C9B52DA-6F7B-3959-E74C-87602F690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– Threatened Species</a:t>
            </a:r>
            <a:endParaRPr lang="en-MY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0717E6-DBD6-DB8A-1CBF-F968DCE1A1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831" y="3601294"/>
            <a:ext cx="2254500" cy="30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66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029C7F-4557-2FF2-3BE1-5072DA43B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29"/>
          <a:stretch/>
        </p:blipFill>
        <p:spPr>
          <a:xfrm>
            <a:off x="6811052" y="4927215"/>
            <a:ext cx="3304427" cy="18894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36" y="872152"/>
            <a:ext cx="7516353" cy="37562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Activities Related to CTI-CFF Goals with Different Budgets:</a:t>
            </a:r>
            <a:endParaRPr lang="ko-KR" altLang="en-US" dirty="0">
              <a:solidFill>
                <a:schemeClr val="accent2">
                  <a:lumMod val="75000"/>
                </a:schemeClr>
              </a:solidFill>
              <a:latin typeface="+mn-lt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ko-KR" sz="24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Awareness program</a:t>
            </a: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Conservation Talk</a:t>
            </a: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US" dirty="0">
                <a:solidFill>
                  <a:schemeClr val="tx1"/>
                </a:solidFill>
                <a:latin typeface="+mn-lt"/>
              </a:rPr>
              <a:t>Beach Clean-Up Program</a:t>
            </a:r>
          </a:p>
          <a:p>
            <a:pPr marL="914389" lvl="1" indent="-457200">
              <a:lnSpc>
                <a:spcPct val="100000"/>
              </a:lnSpc>
              <a:buFont typeface="+mj-lt"/>
              <a:buAutoNum type="alphaLcParenR"/>
            </a:pPr>
            <a:r>
              <a:rPr lang="en-MY" dirty="0">
                <a:solidFill>
                  <a:schemeClr val="tx1"/>
                </a:solidFill>
                <a:latin typeface="+mn-lt"/>
              </a:rPr>
              <a:t>Sea Turtle Hatchling Release Program</a:t>
            </a:r>
            <a:endParaRPr lang="ko-KR" altLang="en-US" dirty="0">
              <a:solidFill>
                <a:schemeClr val="tx1"/>
              </a:solidFill>
              <a:latin typeface="+mn-lt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ms-MY" sz="2400" b="1" dirty="0">
                <a:solidFill>
                  <a:schemeClr val="tx1"/>
                </a:solidFill>
                <a:latin typeface="+mn-lt"/>
              </a:rPr>
              <a:t>Capacity building</a:t>
            </a:r>
          </a:p>
          <a:p>
            <a:pPr marL="914389" lvl="1" indent="-457200" algn="just">
              <a:buFont typeface="+mj-lt"/>
              <a:buAutoNum type="alphaLcParenR"/>
            </a:pPr>
            <a:r>
              <a:rPr lang="en-MY" dirty="0">
                <a:solidFill>
                  <a:schemeClr val="tx1"/>
                </a:solidFill>
                <a:latin typeface="+mn-lt"/>
              </a:rPr>
              <a:t>Transfer of Management Knowledge about Marine Endangered Species Conservation Course for Fishermen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9449E-2963-406A-B895-E0B08FCBD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83" b="9165"/>
          <a:stretch/>
        </p:blipFill>
        <p:spPr>
          <a:xfrm>
            <a:off x="8041116" y="599311"/>
            <a:ext cx="2726397" cy="1487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41B9C-4EFB-4405-8D48-C2E0FA0AE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118" y="4051646"/>
            <a:ext cx="2730525" cy="136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24380-2C1A-40E5-900A-E6A9129075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581"/>
          <a:stretch/>
        </p:blipFill>
        <p:spPr>
          <a:xfrm>
            <a:off x="8045245" y="2206439"/>
            <a:ext cx="2726399" cy="1664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344914C-1FF6-1CE5-816C-6404CCDB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36" y="264820"/>
            <a:ext cx="10515600" cy="780769"/>
          </a:xfrm>
        </p:spPr>
        <p:txBody>
          <a:bodyPr/>
          <a:lstStyle/>
          <a:p>
            <a:r>
              <a:rPr lang="en-US" dirty="0"/>
              <a:t>Progress – Threatened Species</a:t>
            </a:r>
            <a:endParaRPr lang="en-MY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B2B3F6-D1BD-8C55-C53E-DCDC9B5E92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328"/>
          <a:stretch/>
        </p:blipFill>
        <p:spPr>
          <a:xfrm>
            <a:off x="10252606" y="4025198"/>
            <a:ext cx="1827277" cy="223349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9933C3-6416-937A-2F05-9DA9F722EC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328"/>
          <a:stretch/>
        </p:blipFill>
        <p:spPr>
          <a:xfrm>
            <a:off x="10252605" y="1633527"/>
            <a:ext cx="1795759" cy="223349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F0A1C-B0F2-8C43-EA79-AA836EB79C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636" y="4932470"/>
            <a:ext cx="2905827" cy="1897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4B49D5-4A44-34A0-4607-DE914092C9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3127" y="4932470"/>
            <a:ext cx="3304427" cy="188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24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493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6F37F-49FF-ABCC-563D-FC5EE7F1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C123-717D-A282-FBC5-7BF6E3BC8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38" indent="-514338">
              <a:buFont typeface="Calibri Light" panose="020F0302020204030204" pitchFamily="34" charset="0"/>
              <a:buAutoNum type="arabicPeriod"/>
              <a:defRPr/>
            </a:pPr>
            <a:r>
              <a:rPr lang="en-US" altLang="zh-CN" dirty="0">
                <a:latin typeface="Arial" panose="020B0604020202020204" pitchFamily="34" charset="0"/>
              </a:rPr>
              <a:t>Resources (financial, expertise)</a:t>
            </a:r>
          </a:p>
          <a:p>
            <a:pPr marL="514338" indent="-514338">
              <a:buFont typeface="Calibri Light" panose="020F0302020204030204" pitchFamily="34" charset="0"/>
              <a:buAutoNum type="arabicPeriod"/>
              <a:defRPr/>
            </a:pPr>
            <a:r>
              <a:rPr lang="en-US" altLang="zh-CN" dirty="0">
                <a:latin typeface="Arial" panose="020B0604020202020204" pitchFamily="34" charset="0"/>
              </a:rPr>
              <a:t>Coordination, monitoring &amp; evaluation of the implementation</a:t>
            </a:r>
          </a:p>
          <a:p>
            <a:pPr marL="514338" indent="-514338">
              <a:buFont typeface="Calibri Light" panose="020F0302020204030204" pitchFamily="34" charset="0"/>
              <a:buAutoNum type="arabicPeriod"/>
              <a:defRPr/>
            </a:pPr>
            <a:r>
              <a:rPr lang="en-US" altLang="zh-CN" dirty="0">
                <a:latin typeface="Arial" panose="020B0604020202020204" pitchFamily="34" charset="0"/>
              </a:rPr>
              <a:t>Return of Investment (</a:t>
            </a:r>
            <a:r>
              <a:rPr lang="en-US" altLang="zh-CN" dirty="0" err="1">
                <a:latin typeface="Arial" panose="020B0604020202020204" pitchFamily="34" charset="0"/>
              </a:rPr>
              <a:t>RoI</a:t>
            </a:r>
            <a:r>
              <a:rPr lang="en-US" altLang="zh-CN" dirty="0">
                <a:latin typeface="Arial" panose="020B0604020202020204" pitchFamily="34" charset="0"/>
              </a:rPr>
              <a:t>) - Translating efforts into profits &amp; social impact 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60069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935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Roadmap – Seascape</a:t>
            </a:r>
            <a:endParaRPr lang="en-ID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B78050-FC2E-69E6-E270-CFB21F651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820026"/>
              </p:ext>
            </p:extLst>
          </p:nvPr>
        </p:nvGraphicFramePr>
        <p:xfrm>
          <a:off x="444662" y="1349587"/>
          <a:ext cx="10822780" cy="3531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2780">
                  <a:extLst>
                    <a:ext uri="{9D8B030D-6E8A-4147-A177-3AD203B41FA5}">
                      <a16:colId xmlns:a16="http://schemas.microsoft.com/office/drawing/2014/main" val="39376084"/>
                    </a:ext>
                  </a:extLst>
                </a:gridCol>
              </a:tblGrid>
              <a:tr h="6072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87F95"/>
                          </a:solidFill>
                        </a:rPr>
                        <a:t>CTI-CFF National Programs</a:t>
                      </a:r>
                      <a:endParaRPr lang="en-ID" sz="2800" dirty="0">
                        <a:solidFill>
                          <a:srgbClr val="087F95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629034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ID" sz="2800" dirty="0">
                          <a:solidFill>
                            <a:schemeClr val="tx2"/>
                          </a:solidFill>
                        </a:rPr>
                        <a:t>Seascape Workshop for Stakeholders (including SCC &amp; TWG members &amp; Coastal Communities) – 1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423306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 startAt="2"/>
                      </a:pPr>
                      <a:r>
                        <a:rPr lang="en-ID" sz="2800" dirty="0"/>
                        <a:t>National Integrated Planning Model for Seascapes Workshop to share modalities, success stories on the implementation of Seascape Projects – 2 Workshops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316187"/>
                  </a:ext>
                </a:extLst>
              </a:tr>
              <a:tr h="60727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ID" sz="2800" dirty="0"/>
                        <a:t>3. Seascape TWG Meeting – 4 series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3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870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B78050-FC2E-69E6-E270-CFB21F6519CC}"/>
              </a:ext>
            </a:extLst>
          </p:cNvPr>
          <p:cNvGraphicFramePr>
            <a:graphicFrameLocks noGrp="1"/>
          </p:cNvGraphicFramePr>
          <p:nvPr/>
        </p:nvGraphicFramePr>
        <p:xfrm>
          <a:off x="444660" y="1349586"/>
          <a:ext cx="11275272" cy="372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5272">
                  <a:extLst>
                    <a:ext uri="{9D8B030D-6E8A-4147-A177-3AD203B41FA5}">
                      <a16:colId xmlns:a16="http://schemas.microsoft.com/office/drawing/2014/main" val="39376084"/>
                    </a:ext>
                  </a:extLst>
                </a:gridCol>
              </a:tblGrid>
              <a:tr h="6072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2"/>
                          </a:solidFill>
                          <a:latin typeface="+mn-lt"/>
                        </a:rPr>
                        <a:t>CTI-CFF National Programs</a:t>
                      </a:r>
                      <a:endParaRPr lang="en-ID" sz="28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629034"/>
                  </a:ext>
                </a:extLst>
              </a:tr>
              <a:tr h="60727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ID" sz="2800" dirty="0">
                          <a:solidFill>
                            <a:schemeClr val="tx2"/>
                          </a:solidFill>
                          <a:latin typeface="+mn-lt"/>
                        </a:rPr>
                        <a:t>1. EEAFM Training for Stakeholders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423306"/>
                  </a:ext>
                </a:extLst>
              </a:tr>
              <a:tr h="607272">
                <a:tc>
                  <a:txBody>
                    <a:bodyPr/>
                    <a:lstStyle/>
                    <a:p>
                      <a:r>
                        <a:rPr lang="en-ID" sz="2800" dirty="0">
                          <a:latin typeface="+mn-lt"/>
                        </a:rPr>
                        <a:t>2. </a:t>
                      </a:r>
                      <a:r>
                        <a:rPr lang="en-ID" sz="2800" dirty="0">
                          <a:solidFill>
                            <a:schemeClr val="tx2"/>
                          </a:solidFill>
                          <a:latin typeface="+mn-lt"/>
                        </a:rPr>
                        <a:t>EEAFM Training for Executives</a:t>
                      </a:r>
                      <a:endParaRPr lang="en-ID" sz="2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316187"/>
                  </a:ext>
                </a:extLst>
              </a:tr>
              <a:tr h="689399">
                <a:tc>
                  <a:txBody>
                    <a:bodyPr/>
                    <a:lstStyle/>
                    <a:p>
                      <a:r>
                        <a:rPr lang="en-ID" sz="2800" dirty="0">
                          <a:latin typeface="+mn-lt"/>
                        </a:rPr>
                        <a:t>3. EEAFM Training of Trainers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3117"/>
                  </a:ext>
                </a:extLst>
              </a:tr>
              <a:tr h="607272">
                <a:tc>
                  <a:txBody>
                    <a:bodyPr/>
                    <a:lstStyle/>
                    <a:p>
                      <a:r>
                        <a:rPr lang="en-ID" sz="2800" dirty="0">
                          <a:latin typeface="+mn-lt"/>
                        </a:rPr>
                        <a:t>4. </a:t>
                      </a:r>
                      <a:r>
                        <a:rPr lang="en-US" sz="2800" dirty="0">
                          <a:latin typeface="+mn-lt"/>
                        </a:rPr>
                        <a:t>EAFM Marine Conservation Awareness Program for Secondary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648916"/>
                  </a:ext>
                </a:extLst>
              </a:tr>
              <a:tr h="607272">
                <a:tc>
                  <a:txBody>
                    <a:bodyPr/>
                    <a:lstStyle/>
                    <a:p>
                      <a:r>
                        <a:rPr lang="en-ID" sz="2800" dirty="0">
                          <a:latin typeface="+mn-lt"/>
                        </a:rPr>
                        <a:t>5. </a:t>
                      </a:r>
                      <a:r>
                        <a:rPr lang="en-US" sz="2800" dirty="0">
                          <a:latin typeface="+mn-lt"/>
                        </a:rPr>
                        <a:t>EAFM Marine Conservation Workshop for Stakeholders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948225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3694E43-5BDA-5AFE-0C0C-AEE655B8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Roadmap – EAFM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409665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A975EC-9F62-560A-908B-B9046C90178B}"/>
              </a:ext>
            </a:extLst>
          </p:cNvPr>
          <p:cNvSpPr txBox="1"/>
          <p:nvPr/>
        </p:nvSpPr>
        <p:spPr>
          <a:xfrm>
            <a:off x="717757" y="1710849"/>
            <a:ext cx="4925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0C42F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Outline</a:t>
            </a:r>
            <a:endParaRPr kumimoji="0" lang="en-ID" sz="4000" b="1" i="0" u="none" strike="noStrike" kern="1200" cap="none" spc="0" normalizeH="0" baseline="0" noProof="0" dirty="0">
              <a:ln>
                <a:noFill/>
              </a:ln>
              <a:solidFill>
                <a:srgbClr val="90C42F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9BE2F-D608-ADDD-4512-6E4487501995}"/>
              </a:ext>
            </a:extLst>
          </p:cNvPr>
          <p:cNvSpPr txBox="1"/>
          <p:nvPr/>
        </p:nvSpPr>
        <p:spPr>
          <a:xfrm>
            <a:off x="835743" y="2418735"/>
            <a:ext cx="7816645" cy="3327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marR="0" lvl="0" indent="-285744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Members (Agencies) of the National Coordination Committee</a:t>
            </a:r>
          </a:p>
          <a:p>
            <a:pPr marL="285744" marR="0" lvl="0" indent="-285744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Progress/Accomplishments towards NPOA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	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Seascape, EAFM, MPA, CCA, Threatened Species</a:t>
            </a:r>
          </a:p>
          <a:p>
            <a:pPr marL="285744" marR="0" lvl="0" indent="-285744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Challenges/Constraints Affecting Implementation</a:t>
            </a:r>
          </a:p>
          <a:p>
            <a:pPr marL="285744" marR="0" lvl="0" indent="-285744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National Roadmap 2023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	Seascape, EAFM, MPA, CCA, Threatened Species</a:t>
            </a:r>
          </a:p>
          <a:p>
            <a:pPr marL="285744" marR="0" lvl="0" indent="-285744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Potential Regional Program and Support Required</a:t>
            </a:r>
          </a:p>
          <a:p>
            <a:pPr marL="285744" marR="0" lvl="0" indent="-285744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537714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Roadmap – MPA</a:t>
            </a:r>
            <a:endParaRPr lang="en-ID" dirty="0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8967104-FA62-DC76-B1F7-2D25995EE8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664648"/>
              </p:ext>
            </p:extLst>
          </p:nvPr>
        </p:nvGraphicFramePr>
        <p:xfrm>
          <a:off x="444662" y="1349586"/>
          <a:ext cx="10782972" cy="3531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1895">
                  <a:extLst>
                    <a:ext uri="{9D8B030D-6E8A-4147-A177-3AD203B41FA5}">
                      <a16:colId xmlns:a16="http://schemas.microsoft.com/office/drawing/2014/main" val="39376084"/>
                    </a:ext>
                  </a:extLst>
                </a:gridCol>
                <a:gridCol w="5981077">
                  <a:extLst>
                    <a:ext uri="{9D8B030D-6E8A-4147-A177-3AD203B41FA5}">
                      <a16:colId xmlns:a16="http://schemas.microsoft.com/office/drawing/2014/main" val="3789956893"/>
                    </a:ext>
                  </a:extLst>
                </a:gridCol>
              </a:tblGrid>
              <a:tr h="607272"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rgbClr val="087F95"/>
                          </a:solidFill>
                        </a:rPr>
                        <a:t>CTI-CFF National Programs</a:t>
                      </a:r>
                      <a:endParaRPr lang="en-ID" dirty="0">
                        <a:solidFill>
                          <a:srgbClr val="087F9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dirty="0">
                          <a:solidFill>
                            <a:srgbClr val="087F95"/>
                          </a:solidFill>
                        </a:rPr>
                        <a:t>Activities Related to CTI-CFF Goals with Different Budget</a:t>
                      </a:r>
                      <a:endParaRPr lang="en-ID" dirty="0">
                        <a:solidFill>
                          <a:srgbClr val="087F95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629034"/>
                  </a:ext>
                </a:extLst>
              </a:tr>
              <a:tr h="607272">
                <a:tc rowSpan="3"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ID" sz="2800" dirty="0">
                          <a:solidFill>
                            <a:schemeClr val="tx2"/>
                          </a:solidFill>
                        </a:rPr>
                        <a:t>Management effectiveness assessment for CTMPAS nominations – marine parks in Sabah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/>
                      </a:pPr>
                      <a:r>
                        <a:rPr lang="en-ID" sz="2800" dirty="0">
                          <a:solidFill>
                            <a:schemeClr val="tx2"/>
                          </a:solidFill>
                        </a:rPr>
                        <a:t>Gazettement of Mantanani Island &amp; </a:t>
                      </a:r>
                      <a:r>
                        <a:rPr lang="en-ID" sz="2800" dirty="0" err="1">
                          <a:solidFill>
                            <a:schemeClr val="tx2"/>
                          </a:solidFill>
                        </a:rPr>
                        <a:t>Darvel</a:t>
                      </a:r>
                      <a:r>
                        <a:rPr lang="en-ID" sz="2800" dirty="0">
                          <a:solidFill>
                            <a:schemeClr val="tx2"/>
                          </a:solidFill>
                        </a:rPr>
                        <a:t> Bay Park</a:t>
                      </a:r>
                    </a:p>
                    <a:p>
                      <a:pPr marL="0" indent="0" algn="just">
                        <a:buFont typeface="+mj-lt"/>
                        <a:buNone/>
                      </a:pPr>
                      <a:endParaRPr lang="en-ID" sz="28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423306"/>
                  </a:ext>
                </a:extLst>
              </a:tr>
              <a:tr h="607272">
                <a:tc vMerge="1">
                  <a:txBody>
                    <a:bodyPr/>
                    <a:lstStyle/>
                    <a:p>
                      <a:endParaRPr lang="en-ID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 startAt="2"/>
                      </a:pPr>
                      <a:r>
                        <a:rPr lang="en-ID" sz="2800" dirty="0"/>
                        <a:t> </a:t>
                      </a:r>
                      <a:r>
                        <a:rPr lang="en-ID" sz="2800" dirty="0" err="1"/>
                        <a:t>Ligitan</a:t>
                      </a:r>
                      <a:r>
                        <a:rPr lang="en-ID" sz="2800" dirty="0"/>
                        <a:t> Reef Scientific Expedition</a:t>
                      </a:r>
                    </a:p>
                    <a:p>
                      <a:pPr marL="342900" indent="-342900" algn="just">
                        <a:buFont typeface="+mj-lt"/>
                        <a:buAutoNum type="arabicPeriod" startAt="2"/>
                      </a:pPr>
                      <a:endParaRPr lang="en-ID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316187"/>
                  </a:ext>
                </a:extLst>
              </a:tr>
              <a:tr h="607272">
                <a:tc vMerge="1">
                  <a:txBody>
                    <a:bodyPr/>
                    <a:lstStyle/>
                    <a:p>
                      <a:endParaRPr lang="en-ID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+mj-lt"/>
                        <a:buAutoNum type="arabicPeriod" startAt="3"/>
                      </a:pPr>
                      <a:r>
                        <a:rPr lang="en-ID" sz="2800" dirty="0"/>
                        <a:t>Whale Shark workshop &amp; survey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3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346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B78050-FC2E-69E6-E270-CFB21F651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772557"/>
              </p:ext>
            </p:extLst>
          </p:nvPr>
        </p:nvGraphicFramePr>
        <p:xfrm>
          <a:off x="444661" y="1349587"/>
          <a:ext cx="10746800" cy="3697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46800">
                  <a:extLst>
                    <a:ext uri="{9D8B030D-6E8A-4147-A177-3AD203B41FA5}">
                      <a16:colId xmlns:a16="http://schemas.microsoft.com/office/drawing/2014/main" val="39376084"/>
                    </a:ext>
                  </a:extLst>
                </a:gridCol>
              </a:tblGrid>
              <a:tr h="6072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</a:rPr>
                        <a:t>CTI-CFF National Programs</a:t>
                      </a:r>
                      <a:endParaRPr lang="en-ID" sz="2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629034"/>
                  </a:ext>
                </a:extLst>
              </a:tr>
              <a:tr h="71508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ID" sz="28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 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Climate Coastal Vulnerability &amp; Risk Profiling and Developing CEPA </a:t>
                      </a:r>
                      <a:endParaRPr lang="en-ID" sz="2800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423306"/>
                  </a:ext>
                </a:extLst>
              </a:tr>
              <a:tr h="715081">
                <a:tc>
                  <a:txBody>
                    <a:bodyPr/>
                    <a:lstStyle/>
                    <a:p>
                      <a:r>
                        <a:rPr lang="en-ID" sz="28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 Marine scientific Expedition to provide baseline data for policy makers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316187"/>
                  </a:ext>
                </a:extLst>
              </a:tr>
              <a:tr h="7150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3. Celebrating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Coral Triangle Day in conjunction to World Ocean Day </a:t>
                      </a:r>
                      <a:endParaRPr lang="en-MY" sz="2800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3117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800" i="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  Organizing conference/Training/ workshop/ seminar on climate change, adaptation  and mitigating measure </a:t>
                      </a:r>
                      <a:endParaRPr lang="en-MY" sz="2800" i="0" dirty="0">
                        <a:solidFill>
                          <a:schemeClr val="tx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64891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D382ED2C-967F-A471-66E0-3B2E6BB19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411165"/>
            <a:ext cx="10515600" cy="769937"/>
          </a:xfrm>
        </p:spPr>
        <p:txBody>
          <a:bodyPr/>
          <a:lstStyle/>
          <a:p>
            <a:r>
              <a:rPr lang="en-US" sz="3200" dirty="0"/>
              <a:t>Roadmap – CCA</a:t>
            </a:r>
            <a:endParaRPr lang="en-ID" sz="2700" dirty="0">
              <a:solidFill>
                <a:srgbClr val="90C4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98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8B78050-FC2E-69E6-E270-CFB21F6519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222325"/>
              </p:ext>
            </p:extLst>
          </p:nvPr>
        </p:nvGraphicFramePr>
        <p:xfrm>
          <a:off x="444661" y="1349586"/>
          <a:ext cx="10822780" cy="4414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1227">
                  <a:extLst>
                    <a:ext uri="{9D8B030D-6E8A-4147-A177-3AD203B41FA5}">
                      <a16:colId xmlns:a16="http://schemas.microsoft.com/office/drawing/2014/main" val="39376084"/>
                    </a:ext>
                  </a:extLst>
                </a:gridCol>
                <a:gridCol w="5621553">
                  <a:extLst>
                    <a:ext uri="{9D8B030D-6E8A-4147-A177-3AD203B41FA5}">
                      <a16:colId xmlns:a16="http://schemas.microsoft.com/office/drawing/2014/main" val="3789956893"/>
                    </a:ext>
                  </a:extLst>
                </a:gridCol>
              </a:tblGrid>
              <a:tr h="60727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87F95"/>
                          </a:solidFill>
                        </a:rPr>
                        <a:t>CTI-CFF National Programs</a:t>
                      </a:r>
                      <a:endParaRPr lang="en-ID" dirty="0">
                        <a:solidFill>
                          <a:srgbClr val="087F9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87F95"/>
                          </a:solidFill>
                        </a:rPr>
                        <a:t>Activities Related to CTI-CFF Goals with Different Budget</a:t>
                      </a:r>
                      <a:endParaRPr lang="en-ID" dirty="0">
                        <a:solidFill>
                          <a:srgbClr val="087F95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629034"/>
                  </a:ext>
                </a:extLst>
              </a:tr>
              <a:tr h="164135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ID" sz="2400" dirty="0"/>
                        <a:t>1.    Consultation and Engagement of NPOA Shark 3</a:t>
                      </a:r>
                      <a:r>
                        <a:rPr lang="en-ID" sz="2400" baseline="30000" dirty="0"/>
                        <a:t>rd</a:t>
                      </a:r>
                      <a:r>
                        <a:rPr lang="en-ID" sz="2400" dirty="0"/>
                        <a:t> Plan for 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Standard Operating Procedure of Sea Turtle Management Review Workshop </a:t>
                      </a:r>
                      <a:endParaRPr lang="en-MY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423306"/>
                  </a:ext>
                </a:extLst>
              </a:tr>
              <a:tr h="6072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ID" sz="2400" dirty="0"/>
                        <a:t>2.   NPOA Shark 3</a:t>
                      </a:r>
                      <a:r>
                        <a:rPr lang="en-ID" sz="2400" baseline="30000" dirty="0"/>
                        <a:t>rd</a:t>
                      </a:r>
                      <a:r>
                        <a:rPr lang="en-ID" sz="2400" dirty="0"/>
                        <a:t> Plan Editorial Workshop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400" dirty="0"/>
                        <a:t>2.   NPOA Turtle 2</a:t>
                      </a:r>
                      <a:r>
                        <a:rPr lang="en-ID" sz="2400" baseline="30000" dirty="0"/>
                        <a:t>nd</a:t>
                      </a:r>
                      <a:r>
                        <a:rPr lang="en-ID" sz="2400" dirty="0"/>
                        <a:t> Plan Review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316187"/>
                  </a:ext>
                </a:extLst>
              </a:tr>
              <a:tr h="607272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ID" sz="2400" dirty="0"/>
                        <a:t>3.    Printing and publication of NPOA Sharks 3</a:t>
                      </a:r>
                      <a:r>
                        <a:rPr lang="en-ID" sz="2400" baseline="30000" dirty="0"/>
                        <a:t>rd</a:t>
                      </a:r>
                      <a:r>
                        <a:rPr lang="en-ID" sz="2400" dirty="0"/>
                        <a:t>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  Awareness Program and Campaign on ‘Do Not Touch’ Marine Turtles for stakeholders (tourist boat operator)</a:t>
                      </a:r>
                      <a:endParaRPr lang="en-ID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3117"/>
                  </a:ext>
                </a:extLst>
              </a:tr>
              <a:tr h="607272">
                <a:tc>
                  <a:txBody>
                    <a:bodyPr/>
                    <a:lstStyle/>
                    <a:p>
                      <a:endParaRPr lang="en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2400" dirty="0"/>
                        <a:t>4.   Review of NPOA Dugong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64891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D227346E-0015-55A8-4245-191A60401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Roadmap – </a:t>
            </a:r>
            <a:r>
              <a:rPr lang="en-US" dirty="0"/>
              <a:t>Threatened Species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196944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148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7AC6B-2059-A97A-7F1F-50DCA194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Potential Regional Program and Support Required</a:t>
            </a:r>
            <a:endParaRPr lang="en-ID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87344-A8AD-0671-E7C2-522E40949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D" dirty="0">
                <a:solidFill>
                  <a:schemeClr val="tx1"/>
                </a:solidFill>
              </a:rPr>
              <a:t>Capacity building program</a:t>
            </a:r>
          </a:p>
        </p:txBody>
      </p:sp>
    </p:spTree>
    <p:extLst>
      <p:ext uri="{BB962C8B-B14F-4D97-AF65-F5344CB8AC3E}">
        <p14:creationId xmlns:p14="http://schemas.microsoft.com/office/powerpoint/2010/main" val="896839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456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5529-1E2F-247F-92F4-D020FFCD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35" y="558978"/>
            <a:ext cx="10515600" cy="780769"/>
          </a:xfrm>
        </p:spPr>
        <p:txBody>
          <a:bodyPr>
            <a:normAutofit/>
          </a:bodyPr>
          <a:lstStyle/>
          <a:p>
            <a:r>
              <a:rPr lang="en-US" sz="3200" dirty="0"/>
              <a:t>Publications</a:t>
            </a:r>
            <a:endParaRPr lang="en-ID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191B8-98A6-CC06-F3C0-BE4EACBF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15" y="2093148"/>
            <a:ext cx="10885990" cy="4764852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Nurrul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Fazlina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Osman,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Ejria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Binti Saleh,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Nurulain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Binti Ismail, Justin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Sentian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Madihah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Jafar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Sidek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2022.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Climate Change Impacts to Coastal Communities in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Kudat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Sabah, Malaysia. Malaysian Journal of Social Sciences and Humanities,7(9)</a:t>
            </a:r>
            <a:endParaRPr lang="en-MY" sz="18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Carolyn Melissa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Payus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Justin 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Sentian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2022.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Extended air pollution index (API) as tool of sustainable indicator in the air quality assessment: El-Nino events with climate change driven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Global Journal of Environmental Science and Management, 8 (4)545-560.</a:t>
            </a:r>
            <a:endParaRPr lang="en-MY" sz="18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Justin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Sentian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Payus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Franky Herman, Vivian Wan Yee Kong, 2022. 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Climate change scenarios over Southeast Asia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APN Science Bulletin. Asia-Pacific Network for Global Change Research.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Foo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Jurry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Marja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Azlima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Omar, Diana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Demiyah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Mohd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Hamdan, Oliver Valentine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Eboy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2022. The Perception and Resilience of </a:t>
            </a:r>
            <a:r>
              <a:rPr lang="en-US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Bagang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Community on Climate Change in Marine Protected Area, Pitas, Sabah, Malaysia Journal ASM Science Journal (17)</a:t>
            </a:r>
            <a:endParaRPr lang="en-MY" sz="18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Mustafa, S. and Saad, S. (2021). Coral Triangle: Marine Biodiversity and Fisheries Sustainability. In: Leal Filho W., Azul A.M.,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Brandli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L., Lange Salvia A., Wall T. (eds) Life Below Water.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Encyclopedia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of the UN Sustainable Development Goals. Springer, Cham, Switzerland.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2567463-385F-4DD0-AE40-D9D3095FE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DE7BE-678D-486F-A158-79758CBF64B0}"/>
              </a:ext>
            </a:extLst>
          </p:cNvPr>
          <p:cNvSpPr txBox="1"/>
          <p:nvPr/>
        </p:nvSpPr>
        <p:spPr>
          <a:xfrm>
            <a:off x="762001" y="152399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A. Journal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endParaRPr lang="en-MY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49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5529-1E2F-247F-92F4-D020FFCD6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Publications</a:t>
            </a:r>
            <a:endParaRPr lang="en-ID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191B8-98A6-CC06-F3C0-BE4EACBF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0" y="1412111"/>
            <a:ext cx="10265147" cy="4764852"/>
          </a:xfrm>
        </p:spPr>
        <p:txBody>
          <a:bodyPr>
            <a:normAutofit/>
          </a:bodyPr>
          <a:lstStyle/>
          <a:p>
            <a:pPr marL="514350" lvl="0" indent="-514350" algn="just">
              <a:lnSpc>
                <a:spcPct val="107000"/>
              </a:lnSpc>
              <a:buFont typeface="+mj-lt"/>
              <a:buAutoNum type="arabicPeriod" startAt="6"/>
            </a:pP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Estim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Rossita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S., Muhamad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Shaleh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S.R.,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Saufie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S., &amp; Mustafa, S. (2023). Decarbonizing Aquatic Food Production Through Circular Bioeconomy of Aquaponic Systems. Aquaculture Studies, 23(4), AQUAST963. 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http://doi.org/10.4194/AQUAST963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lvl="0" indent="-51435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6"/>
            </a:pP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Mustafa, S.,  Muhamad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Shaleh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S.R., S.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Estim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Shapawi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R., </a:t>
            </a:r>
            <a:r>
              <a:rPr lang="en-MY" sz="1800" b="1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Waheed</a:t>
            </a:r>
            <a:r>
              <a:rPr lang="en-MY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Z. Saleh, E. &amp; Chen, C. A.  (2022).</a:t>
            </a:r>
            <a:r>
              <a:rPr lang="en-US" sz="18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Smart Sea concept and its application for ocean management in a changing climate’.  'Marine &amp; Life Sciences'.</a:t>
            </a:r>
            <a:endParaRPr lang="en-MY" sz="1800" b="1" dirty="0">
              <a:solidFill>
                <a:schemeClr val="tx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 startAt="8"/>
            </a:pP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Report: Preliminary study for Coastal Vulnerability at selected Marine Park Islands in Sabah: A case study from Sipadan Island Park, Turtle Islands Park (</a:t>
            </a:r>
            <a:r>
              <a:rPr lang="en-US" sz="18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Gulisaan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Bakkungaan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Selingaan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) and Tunku Abdul Rahman Islands Park (</a:t>
            </a:r>
            <a:r>
              <a:rPr lang="en-US" sz="18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Manukan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Mamutik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Sapi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). </a:t>
            </a:r>
            <a:r>
              <a:rPr lang="en-US" sz="18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Roslee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Rodeano</a:t>
            </a: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 et. al.</a:t>
            </a:r>
          </a:p>
          <a:p>
            <a:pPr marL="514350" indent="-514350" algn="just">
              <a:buFont typeface="+mj-lt"/>
              <a:buAutoNum type="arabicPeriod" startAt="8"/>
            </a:pPr>
            <a:r>
              <a:rPr lang="en-US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Report: </a:t>
            </a:r>
            <a:r>
              <a:rPr lang="en-MY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Mobilization of state stakeholder to investigate reports of diseased sharks in Sipadan Island Park </a:t>
            </a:r>
          </a:p>
          <a:p>
            <a:pPr marL="514350" indent="-514350" algn="just">
              <a:buFont typeface="+mj-lt"/>
              <a:buAutoNum type="arabicPeriod" startAt="8"/>
            </a:pPr>
            <a:r>
              <a:rPr lang="en-MY" sz="18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A Study on Ecological Carrying Capacity Based on Tourism Impact in Marine Protected Area: A Cases Study of Tunku Abdul Rahman Park, Kota Kinabalu, Sabah. M. </a:t>
            </a:r>
            <a:r>
              <a:rPr lang="en-MY" sz="1800" b="1" dirty="0" err="1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Nasrulhakim</a:t>
            </a:r>
            <a:endParaRPr lang="en-MY" sz="18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 startAt="8"/>
            </a:pPr>
            <a:r>
              <a:rPr lang="en-MY" sz="1800" b="1" dirty="0">
                <a:latin typeface="+mn-lt"/>
              </a:rPr>
              <a:t>Reproductive Biology of Sea Turtle Nesting in </a:t>
            </a:r>
            <a:r>
              <a:rPr lang="en-MY" sz="1800" b="1" dirty="0" err="1">
                <a:latin typeface="+mn-lt"/>
              </a:rPr>
              <a:t>Sipadan</a:t>
            </a:r>
            <a:r>
              <a:rPr lang="en-MY" sz="1800" b="1" dirty="0">
                <a:latin typeface="+mn-lt"/>
              </a:rPr>
              <a:t> Island, Sabah Malaysia. I. </a:t>
            </a:r>
            <a:r>
              <a:rPr lang="en-MY" sz="1800" b="1" dirty="0" err="1">
                <a:latin typeface="+mn-lt"/>
              </a:rPr>
              <a:t>Irwan</a:t>
            </a:r>
            <a:endParaRPr lang="en-MY" sz="1800" b="1" dirty="0">
              <a:latin typeface="+mn-lt"/>
            </a:endParaRPr>
          </a:p>
          <a:p>
            <a:pPr marL="514350" indent="-514350" algn="just">
              <a:buFont typeface="+mj-lt"/>
              <a:buAutoNum type="arabicPeriod" startAt="8"/>
            </a:pPr>
            <a:endParaRPr lang="en-MY" sz="18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 startAt="8"/>
            </a:pPr>
            <a:endParaRPr lang="en-US" sz="18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800" b="1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03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5529-1E2F-247F-92F4-D020FFCD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35" y="558978"/>
            <a:ext cx="10515600" cy="780769"/>
          </a:xfrm>
        </p:spPr>
        <p:txBody>
          <a:bodyPr>
            <a:normAutofit/>
          </a:bodyPr>
          <a:lstStyle/>
          <a:p>
            <a:r>
              <a:rPr lang="en-US" sz="3200" dirty="0"/>
              <a:t>Publications</a:t>
            </a:r>
            <a:endParaRPr lang="en-ID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191B8-98A6-CC06-F3C0-BE4EACBF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15" y="2093148"/>
            <a:ext cx="6774168" cy="2747963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sv-SE" sz="1800" b="1" dirty="0">
                <a:latin typeface="+mn-lt"/>
              </a:rPr>
              <a:t>Saleh, E. dan Hussein, M.A. 2022. Segi Tiga Terumbu Karang: Pusat Kepelbagaian dan Limpahan Hidupan Marin Dunia.</a:t>
            </a:r>
          </a:p>
          <a:p>
            <a:pPr marL="514350" indent="-514350" algn="just">
              <a:buFont typeface="+mj-lt"/>
              <a:buAutoNum type="arabicPeriod"/>
            </a:pPr>
            <a:endParaRPr lang="sv-SE" sz="1800" b="1" dirty="0">
              <a:latin typeface="+mn-lt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MY" sz="1800" b="1" dirty="0">
                <a:latin typeface="+mn-lt"/>
              </a:rPr>
              <a:t>Saleem et al, 2022.  </a:t>
            </a:r>
            <a:r>
              <a:rPr lang="en-MY" sz="1800" b="1" dirty="0">
                <a:solidFill>
                  <a:srgbClr val="FF0000"/>
                </a:solidFill>
                <a:latin typeface="+mn-lt"/>
              </a:rPr>
              <a:t>(likely to be published in December 2022). </a:t>
            </a:r>
            <a:r>
              <a:rPr lang="en-MY" sz="1800" b="1" dirty="0">
                <a:latin typeface="+mn-lt"/>
              </a:rPr>
              <a:t>Chapter on: Marine biodiversity and climate change: multidimensional approaches for ‘The Ocean We Want’ by 2030 in a book: SDGs in the Asia - Pacific Region', Springer, Switzerland. </a:t>
            </a:r>
            <a:endParaRPr lang="sv-SE" sz="1800" b="1" dirty="0">
              <a:latin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2567463-385F-4DD0-AE40-D9D3095FE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DE7BE-678D-486F-A158-79758CBF64B0}"/>
              </a:ext>
            </a:extLst>
          </p:cNvPr>
          <p:cNvSpPr txBox="1"/>
          <p:nvPr/>
        </p:nvSpPr>
        <p:spPr>
          <a:xfrm>
            <a:off x="762001" y="152399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B. Books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endParaRPr lang="en-MY" sz="2800" dirty="0">
              <a:solidFill>
                <a:srgbClr val="00B0F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CFFC2-1BE9-8164-9D8C-3C56C3F9AC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7" t="50000" r="61562" b="9931"/>
          <a:stretch/>
        </p:blipFill>
        <p:spPr>
          <a:xfrm>
            <a:off x="7381047" y="2047218"/>
            <a:ext cx="4218490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82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191B8-98A6-CC06-F3C0-BE4EACBF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0" y="2093148"/>
            <a:ext cx="5947438" cy="4764852"/>
          </a:xfrm>
        </p:spPr>
        <p:txBody>
          <a:bodyPr>
            <a:normAutofit/>
          </a:bodyPr>
          <a:lstStyle/>
          <a:p>
            <a:r>
              <a:rPr lang="en-MY" sz="2000" b="1" dirty="0">
                <a:solidFill>
                  <a:schemeClr val="tx1"/>
                </a:solidFill>
                <a:latin typeface="+mn-lt"/>
              </a:rPr>
              <a:t>Turtle Identification Card &amp; Turtle Stamp Book</a:t>
            </a:r>
          </a:p>
          <a:p>
            <a:endParaRPr lang="en-MY" sz="2000" b="1" dirty="0">
              <a:solidFill>
                <a:schemeClr val="tx1"/>
              </a:solidFill>
              <a:latin typeface="+mn-lt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+mn-lt"/>
              </a:rPr>
              <a:t>Endangered, Threatened and Protected Marine Species Posters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63F3B-9233-46BF-91EF-CD0ADDED2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40" r="2627" b="6816"/>
          <a:stretch/>
        </p:blipFill>
        <p:spPr>
          <a:xfrm>
            <a:off x="838200" y="4100984"/>
            <a:ext cx="2425527" cy="251090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79856-8A1D-4538-BA07-8F524B1B2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14" y="2625196"/>
            <a:ext cx="1691846" cy="408376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0681DA-0070-44AE-AE69-55CB294DE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793" y="2625195"/>
            <a:ext cx="1750186" cy="408376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7B3E4-D61F-4AAE-95C5-7855446DC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792" y="4198057"/>
            <a:ext cx="2956455" cy="251090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D9FD97F-DBA9-33E0-8ED9-CF04A015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035" y="558978"/>
            <a:ext cx="10515600" cy="780769"/>
          </a:xfrm>
        </p:spPr>
        <p:txBody>
          <a:bodyPr>
            <a:normAutofit/>
          </a:bodyPr>
          <a:lstStyle/>
          <a:p>
            <a:r>
              <a:rPr lang="en-US" sz="3200" dirty="0"/>
              <a:t>Publications</a:t>
            </a:r>
            <a:endParaRPr lang="en-ID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1158B-7D4A-4CB5-136D-42AE4D79AF1D}"/>
              </a:ext>
            </a:extLst>
          </p:cNvPr>
          <p:cNvSpPr txBox="1"/>
          <p:nvPr/>
        </p:nvSpPr>
        <p:spPr>
          <a:xfrm>
            <a:off x="762001" y="1523998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C. Others</a:t>
            </a:r>
            <a:r>
              <a:rPr lang="en-US" sz="2800" dirty="0">
                <a:solidFill>
                  <a:srgbClr val="00B0F0"/>
                </a:solidFill>
              </a:rPr>
              <a:t> </a:t>
            </a:r>
            <a:endParaRPr lang="en-MY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73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615C0-087A-E7B4-CDF9-E03631BA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660" y="172885"/>
            <a:ext cx="10515600" cy="769195"/>
          </a:xfrm>
        </p:spPr>
        <p:txBody>
          <a:bodyPr/>
          <a:lstStyle/>
          <a:p>
            <a:r>
              <a:rPr lang="en-US" dirty="0"/>
              <a:t>Members (Agencies) of the NCC</a:t>
            </a:r>
            <a:endParaRPr lang="en-ID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762A9DB-CD00-E4C0-3647-A1E8F57373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82320"/>
              </p:ext>
            </p:extLst>
          </p:nvPr>
        </p:nvGraphicFramePr>
        <p:xfrm>
          <a:off x="270369" y="861904"/>
          <a:ext cx="11651261" cy="59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1621">
                  <a:extLst>
                    <a:ext uri="{9D8B030D-6E8A-4147-A177-3AD203B41FA5}">
                      <a16:colId xmlns:a16="http://schemas.microsoft.com/office/drawing/2014/main" val="2951525572"/>
                    </a:ext>
                  </a:extLst>
                </a:gridCol>
                <a:gridCol w="8219640">
                  <a:extLst>
                    <a:ext uri="{9D8B030D-6E8A-4147-A177-3AD203B41FA5}">
                      <a16:colId xmlns:a16="http://schemas.microsoft.com/office/drawing/2014/main" val="1149355015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Optima" pitchFamily="2" charset="0"/>
                        </a:rPr>
                        <a:t>Working Group</a:t>
                      </a:r>
                      <a:endParaRPr lang="en-ID" sz="2000" dirty="0">
                        <a:latin typeface="Optim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Optima" pitchFamily="2" charset="0"/>
                        </a:rPr>
                        <a:t>Focal Point</a:t>
                      </a:r>
                      <a:endParaRPr lang="en-ID" sz="2000" dirty="0">
                        <a:latin typeface="Optim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544164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ID" sz="1600" dirty="0"/>
                        <a:t>Seascape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600" dirty="0" err="1"/>
                        <a:t>Dr.</a:t>
                      </a:r>
                      <a:r>
                        <a:rPr lang="en-ID" sz="1600" dirty="0"/>
                        <a:t> </a:t>
                      </a:r>
                      <a:r>
                        <a:rPr lang="en-ID" sz="1600" dirty="0" err="1"/>
                        <a:t>Norasma</a:t>
                      </a:r>
                      <a:r>
                        <a:rPr lang="en-ID" sz="1600" dirty="0"/>
                        <a:t> </a:t>
                      </a:r>
                      <a:r>
                        <a:rPr lang="en-ID" sz="1600" dirty="0" err="1"/>
                        <a:t>Dacho</a:t>
                      </a:r>
                      <a:r>
                        <a:rPr lang="en-ID" sz="1600" dirty="0"/>
                        <a:t>, Principal Assistant Director for Resource Management and Conservation Office, </a:t>
                      </a:r>
                      <a:r>
                        <a:rPr lang="en-US" sz="1600" dirty="0"/>
                        <a:t>Department of Fisheries</a:t>
                      </a:r>
                      <a:r>
                        <a:rPr lang="en-ID" sz="1600" dirty="0"/>
                        <a:t> Sabah</a:t>
                      </a:r>
                    </a:p>
                    <a:p>
                      <a:r>
                        <a:rPr lang="en-ID" sz="1600" dirty="0"/>
                        <a:t>Alternate: Ms. Sylvia Scholastica Michael </a:t>
                      </a:r>
                      <a:r>
                        <a:rPr lang="en-ID" sz="1600" dirty="0" err="1"/>
                        <a:t>Dalansing</a:t>
                      </a:r>
                      <a:r>
                        <a:rPr lang="en-ID" sz="1600" dirty="0"/>
                        <a:t> , Fisheries Officer, Department of Fisheries Sabah</a:t>
                      </a:r>
                    </a:p>
                    <a:p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898952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r>
                        <a:rPr lang="en-US" sz="1600" dirty="0"/>
                        <a:t>Ecosystem Approach to Management of Fisheries (EAFM)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sz="1600" dirty="0" err="1"/>
                        <a:t>Dr.</a:t>
                      </a:r>
                      <a:r>
                        <a:rPr lang="en-MY" sz="1600" dirty="0"/>
                        <a:t> </a:t>
                      </a:r>
                      <a:r>
                        <a:rPr lang="en-MY" sz="1600" dirty="0" err="1"/>
                        <a:t>Norasma</a:t>
                      </a:r>
                      <a:r>
                        <a:rPr lang="en-MY" sz="1600" dirty="0"/>
                        <a:t> </a:t>
                      </a:r>
                      <a:r>
                        <a:rPr lang="en-MY" sz="1600" dirty="0" err="1"/>
                        <a:t>Dacho</a:t>
                      </a:r>
                      <a:r>
                        <a:rPr lang="en-MY" sz="1600" dirty="0"/>
                        <a:t>, Principal Assistant Director for Resource Management and Conservation Office, </a:t>
                      </a:r>
                      <a:r>
                        <a:rPr lang="en-US" sz="1600" dirty="0"/>
                        <a:t>Department of Fisheries</a:t>
                      </a:r>
                      <a:r>
                        <a:rPr lang="en-MY" sz="1600" dirty="0"/>
                        <a:t> Sabah </a:t>
                      </a:r>
                    </a:p>
                    <a:p>
                      <a:r>
                        <a:rPr lang="en-MY" sz="1600" dirty="0"/>
                        <a:t>Alternate: Ms. Sylvia Scholastica Michael </a:t>
                      </a:r>
                      <a:r>
                        <a:rPr lang="en-MY" sz="1600" dirty="0" err="1"/>
                        <a:t>Dalansing</a:t>
                      </a:r>
                      <a:r>
                        <a:rPr lang="en-MY" sz="1600" dirty="0"/>
                        <a:t> , Fisheries Officer, Department of Fisheries Sabah</a:t>
                      </a:r>
                    </a:p>
                    <a:p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92913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ID" sz="1600" dirty="0"/>
                        <a:t>Marine Protected Areas (MPAs)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600" dirty="0"/>
                        <a:t>Ms. </a:t>
                      </a:r>
                      <a:r>
                        <a:rPr lang="en-ID" sz="1600" dirty="0" err="1"/>
                        <a:t>Rimi</a:t>
                      </a:r>
                      <a:r>
                        <a:rPr lang="en-ID" sz="1600" dirty="0"/>
                        <a:t> </a:t>
                      </a:r>
                      <a:r>
                        <a:rPr lang="en-ID" sz="1600" dirty="0" err="1"/>
                        <a:t>Repin</a:t>
                      </a:r>
                      <a:r>
                        <a:rPr lang="en-ID" sz="1600" dirty="0"/>
                        <a:t>, Principal Assistant Director of Research and Education Division, Sabah Park</a:t>
                      </a:r>
                    </a:p>
                    <a:p>
                      <a:r>
                        <a:rPr lang="en-MY" sz="1600" dirty="0"/>
                        <a:t>Alternate:  </a:t>
                      </a:r>
                      <a:r>
                        <a:rPr lang="en-ID" sz="1600" dirty="0"/>
                        <a:t>Mr. Adam Malik bin </a:t>
                      </a:r>
                      <a:r>
                        <a:rPr lang="en-ID" sz="1600" dirty="0" err="1"/>
                        <a:t>Masidi</a:t>
                      </a:r>
                      <a:r>
                        <a:rPr lang="en-ID" sz="1600" dirty="0"/>
                        <a:t>, Marine Research Officer, Sabah Parks</a:t>
                      </a:r>
                    </a:p>
                    <a:p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436398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ID" sz="1600" dirty="0"/>
                        <a:t>Climate Change Adaptation (CCA)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600" dirty="0"/>
                        <a:t>Madam Noor </a:t>
                      </a:r>
                      <a:r>
                        <a:rPr lang="en-ID" sz="1600" dirty="0" err="1"/>
                        <a:t>Afifah</a:t>
                      </a:r>
                      <a:r>
                        <a:rPr lang="en-ID" sz="1600" dirty="0"/>
                        <a:t> Abdul Razak, Deputy Secretary General (Environment), Ministry of Environment and Water</a:t>
                      </a:r>
                    </a:p>
                    <a:p>
                      <a:r>
                        <a:rPr lang="en-ID" sz="1600" dirty="0"/>
                        <a:t>Alternate: Dr </a:t>
                      </a:r>
                      <a:r>
                        <a:rPr lang="en-ID" sz="1600" dirty="0" err="1"/>
                        <a:t>Ejria</a:t>
                      </a:r>
                      <a:r>
                        <a:rPr lang="en-ID" sz="1600" dirty="0"/>
                        <a:t> Saleh, Borneo Marine Research Institute, </a:t>
                      </a:r>
                      <a:r>
                        <a:rPr lang="en-ID" sz="1600" dirty="0" err="1"/>
                        <a:t>Universiti</a:t>
                      </a:r>
                      <a:r>
                        <a:rPr lang="en-ID" sz="1600" dirty="0"/>
                        <a:t> Malaysia Sabah</a:t>
                      </a:r>
                    </a:p>
                    <a:p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738767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en-ID" sz="1600" dirty="0"/>
                        <a:t>Threatened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Mr. </a:t>
                      </a:r>
                      <a:r>
                        <a:rPr lang="en-US" sz="1600" dirty="0" err="1"/>
                        <a:t>Bohari</a:t>
                      </a:r>
                      <a:r>
                        <a:rPr lang="en-US" sz="1600" dirty="0"/>
                        <a:t> Haji </a:t>
                      </a:r>
                      <a:r>
                        <a:rPr lang="en-US" sz="1600" dirty="0" err="1"/>
                        <a:t>Leng</a:t>
                      </a:r>
                      <a:r>
                        <a:rPr lang="en-US" sz="1600" dirty="0"/>
                        <a:t>, Senior Director of Fisheries Conservation and Protection, Department of Fisheries</a:t>
                      </a:r>
                    </a:p>
                    <a:p>
                      <a:r>
                        <a:rPr lang="en-ID" sz="1600" dirty="0"/>
                        <a:t>Alternate: </a:t>
                      </a:r>
                      <a:r>
                        <a:rPr lang="en-US" sz="1600" dirty="0" err="1"/>
                        <a:t>Mr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Azlan</a:t>
                      </a:r>
                      <a:r>
                        <a:rPr lang="en-US" sz="1600" dirty="0"/>
                        <a:t> Md Noor, Head of Conservation, Ecosystem and Biodiversity, Department of Fisheries</a:t>
                      </a:r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512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4264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995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008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11" y="1412111"/>
            <a:ext cx="6211771" cy="47648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CTI-CFF National Programs:</a:t>
            </a:r>
          </a:p>
          <a:p>
            <a:pPr marL="514338" indent="-514338">
              <a:buAutoNum type="arabicPeriod"/>
            </a:pPr>
            <a:r>
              <a:rPr lang="en-US" b="1" dirty="0">
                <a:solidFill>
                  <a:schemeClr val="tx1"/>
                </a:solidFill>
              </a:rPr>
              <a:t>Coral Triangle Initiative Workshop for Stakeholders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D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579CD897-9037-2CAD-C94B-E1396889A15D}"/>
              </a:ext>
            </a:extLst>
          </p:cNvPr>
          <p:cNvGraphicFramePr>
            <a:graphicFrameLocks noGrp="1"/>
          </p:cNvGraphicFramePr>
          <p:nvPr/>
        </p:nvGraphicFramePr>
        <p:xfrm>
          <a:off x="378601" y="2888309"/>
          <a:ext cx="6122562" cy="339533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253088">
                  <a:extLst>
                    <a:ext uri="{9D8B030D-6E8A-4147-A177-3AD203B41FA5}">
                      <a16:colId xmlns:a16="http://schemas.microsoft.com/office/drawing/2014/main" val="3817208834"/>
                    </a:ext>
                  </a:extLst>
                </a:gridCol>
                <a:gridCol w="2002743">
                  <a:extLst>
                    <a:ext uri="{9D8B030D-6E8A-4147-A177-3AD203B41FA5}">
                      <a16:colId xmlns:a16="http://schemas.microsoft.com/office/drawing/2014/main" val="3635367199"/>
                    </a:ext>
                  </a:extLst>
                </a:gridCol>
                <a:gridCol w="1866731">
                  <a:extLst>
                    <a:ext uri="{9D8B030D-6E8A-4147-A177-3AD203B41FA5}">
                      <a16:colId xmlns:a16="http://schemas.microsoft.com/office/drawing/2014/main" val="440739044"/>
                    </a:ext>
                  </a:extLst>
                </a:gridCol>
              </a:tblGrid>
              <a:tr h="1142928">
                <a:tc>
                  <a:txBody>
                    <a:bodyPr/>
                    <a:lstStyle/>
                    <a:p>
                      <a:r>
                        <a:rPr lang="en-US" sz="2400" dirty="0"/>
                        <a:t>Date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No. of Participants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Location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85646"/>
                  </a:ext>
                </a:extLst>
              </a:tr>
              <a:tr h="11094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16 June 2022</a:t>
                      </a:r>
                      <a:endParaRPr lang="en-MY" sz="2400" dirty="0"/>
                    </a:p>
                    <a:p>
                      <a:pPr algn="ctr"/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400" dirty="0"/>
                        <a:t>Kota Kinabalu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900744"/>
                  </a:ext>
                </a:extLst>
              </a:tr>
              <a:tr h="1142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30 August 2022</a:t>
                      </a:r>
                      <a:endParaRPr lang="en-MY" sz="2400" dirty="0"/>
                    </a:p>
                    <a:p>
                      <a:pPr algn="ctr"/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  <a:endParaRPr lang="en-MY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Kudat</a:t>
                      </a:r>
                      <a:endParaRPr lang="en-MY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43744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7B381CF-82EA-B508-FB69-A132E92155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8" t="33473" r="7674" b="14597"/>
          <a:stretch/>
        </p:blipFill>
        <p:spPr bwMode="auto">
          <a:xfrm>
            <a:off x="6779940" y="1305433"/>
            <a:ext cx="5353467" cy="2296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A20E84-E606-693C-690F-B36560BC9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t="28455" r="9205" b="9931"/>
          <a:stretch/>
        </p:blipFill>
        <p:spPr>
          <a:xfrm>
            <a:off x="6768793" y="3794538"/>
            <a:ext cx="5353467" cy="27750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A490B29-767D-2687-3B9C-CA5C26097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22275"/>
            <a:ext cx="10515600" cy="781051"/>
          </a:xfrm>
        </p:spPr>
        <p:txBody>
          <a:bodyPr>
            <a:normAutofit/>
          </a:bodyPr>
          <a:lstStyle/>
          <a:p>
            <a:r>
              <a:rPr lang="en-US" dirty="0"/>
              <a:t>Progress – Seascape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16322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8D494-FBC4-FEA4-E3FC-EA9B2287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Progress – EAFM</a:t>
            </a:r>
            <a:endParaRPr lang="en-ID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15" y="1180618"/>
            <a:ext cx="7580004" cy="5265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  <a:latin typeface="+mn-lt"/>
              </a:rPr>
              <a:t>CTI-CFF National Program</a:t>
            </a:r>
          </a:p>
          <a:p>
            <a:pPr marL="514338" indent="-514338">
              <a:buFont typeface="+mj-lt"/>
              <a:buAutoNum type="arabicPeriod"/>
            </a:pPr>
            <a:r>
              <a:rPr lang="en-US" sz="2400" b="1" dirty="0">
                <a:solidFill>
                  <a:schemeClr val="tx2"/>
                </a:solidFill>
                <a:latin typeface="+mn-lt"/>
              </a:rPr>
              <a:t>Capacity Building for EAFM </a:t>
            </a:r>
          </a:p>
          <a:p>
            <a:r>
              <a:rPr lang="en-US" sz="2400" dirty="0">
                <a:solidFill>
                  <a:schemeClr val="tx2"/>
                </a:solidFill>
                <a:latin typeface="+mn-lt"/>
              </a:rPr>
              <a:t>Conducted on 25 – 27 October 2022  (19 executive-level trainees)</a:t>
            </a:r>
          </a:p>
          <a:p>
            <a:pPr lvl="1"/>
            <a:endParaRPr lang="en-US" dirty="0">
              <a:solidFill>
                <a:schemeClr val="tx2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tx2"/>
                </a:solidFill>
                <a:latin typeface="+mn-lt"/>
              </a:rPr>
              <a:t>2. “Program </a:t>
            </a:r>
            <a:r>
              <a:rPr lang="en-US" sz="2400" b="1" dirty="0" err="1">
                <a:solidFill>
                  <a:schemeClr val="tx2"/>
                </a:solidFill>
                <a:latin typeface="+mn-lt"/>
              </a:rPr>
              <a:t>Pendekar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+mn-lt"/>
              </a:rPr>
              <a:t>Laut</a:t>
            </a:r>
            <a:r>
              <a:rPr lang="en-US" sz="2400" b="1" dirty="0">
                <a:solidFill>
                  <a:schemeClr val="tx2"/>
                </a:solidFill>
                <a:latin typeface="+mn-lt"/>
              </a:rPr>
              <a:t>”</a:t>
            </a:r>
          </a:p>
          <a:p>
            <a:r>
              <a:rPr lang="en-US" sz="2400" dirty="0">
                <a:solidFill>
                  <a:schemeClr val="tx2"/>
                </a:solidFill>
                <a:latin typeface="+mn-lt"/>
              </a:rPr>
              <a:t>Program conducted on </a:t>
            </a:r>
            <a:r>
              <a:rPr lang="en-MY" sz="2400" dirty="0">
                <a:solidFill>
                  <a:schemeClr val="tx2"/>
                </a:solidFill>
                <a:latin typeface="+mn-lt"/>
              </a:rPr>
              <a:t>27 – 28 September 2022 in Kg. </a:t>
            </a:r>
            <a:r>
              <a:rPr lang="en-MY" sz="2400" dirty="0" err="1">
                <a:solidFill>
                  <a:schemeClr val="tx2"/>
                </a:solidFill>
                <a:latin typeface="+mn-lt"/>
              </a:rPr>
              <a:t>Simunul</a:t>
            </a:r>
            <a:r>
              <a:rPr lang="en-MY" sz="2400" dirty="0">
                <a:solidFill>
                  <a:schemeClr val="tx2"/>
                </a:solidFill>
                <a:latin typeface="+mn-lt"/>
              </a:rPr>
              <a:t>, Semporna </a:t>
            </a:r>
            <a:endParaRPr lang="en-ID" sz="24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00813B-01E0-EE25-A049-CA45DE933F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208" y="4496401"/>
            <a:ext cx="3402419" cy="2339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961AA5-5E53-0CDE-3ABF-AC691C692A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3" b="8413"/>
          <a:stretch/>
        </p:blipFill>
        <p:spPr>
          <a:xfrm>
            <a:off x="8068618" y="1679944"/>
            <a:ext cx="4166523" cy="2564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B26614-9AEF-743D-1078-84F0A30F08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97" y="4496401"/>
            <a:ext cx="3511043" cy="2340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B389C-20D8-43D5-F83F-0F991B8A8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26" y="4499328"/>
            <a:ext cx="3664018" cy="236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FB2CD-1D29-70A5-A66D-5FD4D6C04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08" y="1050131"/>
            <a:ext cx="6710429" cy="28774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latin typeface="+mn-lt"/>
              </a:rPr>
              <a:t>Activities Related to CTI-CFF Goals with Different Budget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  <a:latin typeface="+mn-lt"/>
              </a:rPr>
              <a:t>EAFM Marine Conservation Awareness Program for two (2) Secondary Schools 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>
                <a:solidFill>
                  <a:schemeClr val="tx2"/>
                </a:solidFill>
                <a:latin typeface="+mn-lt"/>
              </a:rPr>
              <a:t>Three (3) EAFM Marine Conservation Workshop for Stakeholders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MY" dirty="0"/>
              <a:t>EAFM Global Classroom 2.0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>
              <a:solidFill>
                <a:schemeClr val="tx2"/>
              </a:solidFill>
              <a:latin typeface="+mn-lt"/>
            </a:endParaRPr>
          </a:p>
          <a:p>
            <a:pPr marL="514350" indent="-514350">
              <a:buAutoNum type="arabicPeriod"/>
            </a:pP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0CCF28-10BD-7EAF-8004-FF5934798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1" b="12290"/>
          <a:stretch/>
        </p:blipFill>
        <p:spPr>
          <a:xfrm>
            <a:off x="133528" y="4105389"/>
            <a:ext cx="4721295" cy="208339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0054C62-2CCF-9361-E4FA-AAC2AEDA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– EAFM</a:t>
            </a:r>
            <a:endParaRPr lang="en-MY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1E1C19-9344-90BF-D4D4-28F8869B05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0" b="8266"/>
          <a:stretch/>
        </p:blipFill>
        <p:spPr bwMode="auto">
          <a:xfrm>
            <a:off x="7262037" y="156404"/>
            <a:ext cx="4010318" cy="2197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BF9B45-F65B-A4C6-59F1-ED063B70F2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7"/>
          <a:stretch/>
        </p:blipFill>
        <p:spPr bwMode="auto">
          <a:xfrm>
            <a:off x="7917815" y="2371358"/>
            <a:ext cx="4014677" cy="2083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9B4142-E5DD-554B-C92F-D671FFC258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0" b="9281"/>
          <a:stretch/>
        </p:blipFill>
        <p:spPr bwMode="auto">
          <a:xfrm>
            <a:off x="8202080" y="4501384"/>
            <a:ext cx="4029457" cy="1737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5A25B0-A553-6D2C-5ADE-831796635F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7" b="18225"/>
          <a:stretch/>
        </p:blipFill>
        <p:spPr>
          <a:xfrm>
            <a:off x="4104028" y="4606603"/>
            <a:ext cx="3877287" cy="21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46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2985A-AA57-4540-11D3-03300460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809" y="1412111"/>
            <a:ext cx="11104597" cy="2846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CTI-CFF National Programs: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>
                <a:solidFill>
                  <a:schemeClr val="tx2"/>
                </a:solidFill>
              </a:rPr>
              <a:t>Preliminary Study for Coastal Vulnerability at the Selected Marine Parks Islands of Sabah (Action 18)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MY" sz="2800" dirty="0">
                <a:solidFill>
                  <a:schemeClr val="tx2"/>
                </a:solidFill>
              </a:rPr>
              <a:t>Mobilization of state stakeholders to investigate reports of diseased sharks in </a:t>
            </a:r>
            <a:r>
              <a:rPr lang="en-MY" sz="2800" dirty="0" err="1">
                <a:solidFill>
                  <a:schemeClr val="tx2"/>
                </a:solidFill>
              </a:rPr>
              <a:t>Sipadan</a:t>
            </a:r>
            <a:r>
              <a:rPr lang="en-MY" sz="2800" dirty="0">
                <a:solidFill>
                  <a:schemeClr val="tx2"/>
                </a:solidFill>
              </a:rPr>
              <a:t> Island Park (Action 17 &amp; 18)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7" name="Picture 6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02835688-08A2-3165-2F03-08B0C0F67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755" y="4253234"/>
            <a:ext cx="3184944" cy="23887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C1E56A-53B3-BEE9-060C-AD4FEB82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22275"/>
            <a:ext cx="10515600" cy="781050"/>
          </a:xfrm>
        </p:spPr>
        <p:txBody>
          <a:bodyPr>
            <a:normAutofit/>
          </a:bodyPr>
          <a:lstStyle/>
          <a:p>
            <a:r>
              <a:rPr lang="en-US" dirty="0"/>
              <a:t>Progress – MPA</a:t>
            </a:r>
            <a:endParaRPr lang="en-ID" sz="4000" dirty="0"/>
          </a:p>
        </p:txBody>
      </p:sp>
      <p:pic>
        <p:nvPicPr>
          <p:cNvPr id="8" name="Picture 7" descr="A picture containing person, ground, floor&#10;&#10;Description automatically generated">
            <a:extLst>
              <a:ext uri="{FF2B5EF4-FFF2-40B4-BE49-F238E27FC236}">
                <a16:creationId xmlns:a16="http://schemas.microsoft.com/office/drawing/2014/main" id="{EE9E0ACE-20A5-8791-1B48-DC8DE0810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98" y="4253234"/>
            <a:ext cx="3072384" cy="2304288"/>
          </a:xfrm>
          <a:prstGeom prst="rect">
            <a:avLst/>
          </a:prstGeom>
        </p:spPr>
      </p:pic>
      <p:pic>
        <p:nvPicPr>
          <p:cNvPr id="9" name="Picture 8" descr="A group of people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41C083F5-26CD-28B8-A4E7-CCD6DA212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40" y="4253234"/>
            <a:ext cx="3072384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79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1750-088B-48DC-B16F-989E59C1A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41" y="428526"/>
            <a:ext cx="8076414" cy="35338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Activities Related to CTI-CFF Goals with Different Budget</a:t>
            </a:r>
            <a:endParaRPr lang="en-MY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MY" dirty="0">
                <a:latin typeface="+mn-lt"/>
              </a:rPr>
              <a:t>Gazettement of Lima Group of Islands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Gazettement of </a:t>
            </a:r>
            <a:r>
              <a:rPr lang="en-US" dirty="0" err="1">
                <a:solidFill>
                  <a:schemeClr val="tx2"/>
                </a:solidFill>
              </a:rPr>
              <a:t>Darvel</a:t>
            </a:r>
            <a:r>
              <a:rPr lang="en-US" dirty="0">
                <a:solidFill>
                  <a:schemeClr val="tx2"/>
                </a:solidFill>
              </a:rPr>
              <a:t> Bay Park</a:t>
            </a:r>
            <a:endParaRPr lang="en-MY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MY" dirty="0">
                <a:latin typeface="+mn-lt"/>
              </a:rPr>
              <a:t>Development of Labuan Marine Park Management Plan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>
                <a:latin typeface="+mn-lt"/>
              </a:rPr>
              <a:t>The establishment of Fisheries Refugia Sites</a:t>
            </a:r>
          </a:p>
          <a:p>
            <a:pPr lvl="1"/>
            <a:r>
              <a:rPr lang="en-MY" i="1" dirty="0" err="1">
                <a:latin typeface="+mn-lt"/>
              </a:rPr>
              <a:t>P.Polyphagus</a:t>
            </a:r>
            <a:r>
              <a:rPr lang="en-MY" i="1" dirty="0">
                <a:latin typeface="+mn-lt"/>
              </a:rPr>
              <a:t> </a:t>
            </a:r>
            <a:r>
              <a:rPr lang="en-MY" dirty="0">
                <a:latin typeface="+mn-lt"/>
              </a:rPr>
              <a:t>refugia in Johor East</a:t>
            </a:r>
          </a:p>
          <a:p>
            <a:pPr lvl="1"/>
            <a:r>
              <a:rPr lang="en-MY" i="1" dirty="0" err="1">
                <a:latin typeface="+mn-lt"/>
              </a:rPr>
              <a:t>P.Monodon</a:t>
            </a:r>
            <a:r>
              <a:rPr lang="en-MY" i="1" dirty="0">
                <a:latin typeface="+mn-lt"/>
              </a:rPr>
              <a:t> </a:t>
            </a:r>
            <a:r>
              <a:rPr lang="en-MY" dirty="0">
                <a:latin typeface="+mn-lt"/>
              </a:rPr>
              <a:t>refugia in Kuala </a:t>
            </a:r>
            <a:r>
              <a:rPr lang="en-MY" dirty="0" err="1">
                <a:latin typeface="+mn-lt"/>
              </a:rPr>
              <a:t>Baram</a:t>
            </a:r>
            <a:r>
              <a:rPr lang="en-MY" dirty="0">
                <a:latin typeface="+mn-lt"/>
              </a:rPr>
              <a:t>, Sarawak</a:t>
            </a:r>
          </a:p>
        </p:txBody>
      </p:sp>
      <p:pic>
        <p:nvPicPr>
          <p:cNvPr id="7" name="Google Shape;248;p3">
            <a:extLst>
              <a:ext uri="{FF2B5EF4-FFF2-40B4-BE49-F238E27FC236}">
                <a16:creationId xmlns:a16="http://schemas.microsoft.com/office/drawing/2014/main" id="{2CB1D2C9-BD48-4779-9583-B8B77576C9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634" t="7014" r="10638" b="13183"/>
          <a:stretch/>
        </p:blipFill>
        <p:spPr>
          <a:xfrm>
            <a:off x="8754790" y="920462"/>
            <a:ext cx="3282779" cy="2241838"/>
          </a:xfrm>
          <a:prstGeom prst="rect">
            <a:avLst/>
          </a:prstGeom>
          <a:noFill/>
          <a:ln w="12700" cap="flat" cmpd="sng">
            <a:solidFill>
              <a:srgbClr val="7D9618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8" name="Google Shape;249;p3">
            <a:extLst>
              <a:ext uri="{FF2B5EF4-FFF2-40B4-BE49-F238E27FC236}">
                <a16:creationId xmlns:a16="http://schemas.microsoft.com/office/drawing/2014/main" id="{255EA6AA-0276-48D4-9362-AC925A83FB2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4790" y="3531039"/>
            <a:ext cx="3282779" cy="2241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50;p3">
            <a:extLst>
              <a:ext uri="{FF2B5EF4-FFF2-40B4-BE49-F238E27FC236}">
                <a16:creationId xmlns:a16="http://schemas.microsoft.com/office/drawing/2014/main" id="{081C04B4-7367-4B01-B0DC-FC79AC34B2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32" t="17455" r="2381" b="15820"/>
          <a:stretch/>
        </p:blipFill>
        <p:spPr>
          <a:xfrm>
            <a:off x="0" y="4867399"/>
            <a:ext cx="3513101" cy="18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1;p3">
            <a:extLst>
              <a:ext uri="{FF2B5EF4-FFF2-40B4-BE49-F238E27FC236}">
                <a16:creationId xmlns:a16="http://schemas.microsoft.com/office/drawing/2014/main" id="{18DDC68E-AB67-437B-B28E-08E0CCEC784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9536" y="4867399"/>
            <a:ext cx="2442099" cy="183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2;p3">
            <a:extLst>
              <a:ext uri="{FF2B5EF4-FFF2-40B4-BE49-F238E27FC236}">
                <a16:creationId xmlns:a16="http://schemas.microsoft.com/office/drawing/2014/main" id="{95AC54F7-3F4D-4DC4-A54E-C0A6FED349E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1173"/>
          <a:stretch/>
        </p:blipFill>
        <p:spPr>
          <a:xfrm>
            <a:off x="6268070" y="4867400"/>
            <a:ext cx="2330285" cy="1831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93026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TI Blue-Green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0085A1"/>
      </a:accent1>
      <a:accent2>
        <a:srgbClr val="06828A"/>
      </a:accent2>
      <a:accent3>
        <a:srgbClr val="027984"/>
      </a:accent3>
      <a:accent4>
        <a:srgbClr val="ACCE22"/>
      </a:accent4>
      <a:accent5>
        <a:srgbClr val="9EC92A"/>
      </a:accent5>
      <a:accent6>
        <a:srgbClr val="90C42F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FC2FDD50-A16F-40A8-8A78-D7F26602F44A}"/>
    </a:ext>
  </a:extLst>
</a:theme>
</file>

<file path=ppt/theme/theme10.xml><?xml version="1.0" encoding="utf-8"?>
<a:theme xmlns:a="http://schemas.openxmlformats.org/drawingml/2006/main" name="2_Custom Design">
  <a:themeElements>
    <a:clrScheme name="CTI Blue-Green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0085A1"/>
      </a:accent1>
      <a:accent2>
        <a:srgbClr val="06828A"/>
      </a:accent2>
      <a:accent3>
        <a:srgbClr val="027984"/>
      </a:accent3>
      <a:accent4>
        <a:srgbClr val="ACCE22"/>
      </a:accent4>
      <a:accent5>
        <a:srgbClr val="9EC92A"/>
      </a:accent5>
      <a:accent6>
        <a:srgbClr val="90C42F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1AAC3A5B-E424-4FDB-8161-6820B696A366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">
  <a:themeElements>
    <a:clrScheme name="CTI_Green-Blue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ACCE22"/>
      </a:accent1>
      <a:accent2>
        <a:srgbClr val="9EC92A"/>
      </a:accent2>
      <a:accent3>
        <a:srgbClr val="ACCE22"/>
      </a:accent3>
      <a:accent4>
        <a:srgbClr val="027984"/>
      </a:accent4>
      <a:accent5>
        <a:srgbClr val="06828A"/>
      </a:accent5>
      <a:accent6>
        <a:srgbClr val="087F95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6E7B20CF-D9C7-4CB5-9545-F21CE40B5E7F}"/>
    </a:ext>
  </a:extLst>
</a:theme>
</file>

<file path=ppt/theme/theme3.xml><?xml version="1.0" encoding="utf-8"?>
<a:theme xmlns:a="http://schemas.openxmlformats.org/drawingml/2006/main" name="1_Custom Design">
  <a:themeElements>
    <a:clrScheme name="CTI Blue-Green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0085A1"/>
      </a:accent1>
      <a:accent2>
        <a:srgbClr val="06828A"/>
      </a:accent2>
      <a:accent3>
        <a:srgbClr val="027984"/>
      </a:accent3>
      <a:accent4>
        <a:srgbClr val="ACCE22"/>
      </a:accent4>
      <a:accent5>
        <a:srgbClr val="9EC92A"/>
      </a:accent5>
      <a:accent6>
        <a:srgbClr val="90C42F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238F3607-8A54-4F7C-9BEC-A0CCA15CD2CF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9AD3EBA7-405F-4032-880C-F178F420E043}"/>
    </a:ext>
  </a:extLst>
</a:theme>
</file>

<file path=ppt/theme/theme5.xml><?xml version="1.0" encoding="utf-8"?>
<a:theme xmlns:a="http://schemas.openxmlformats.org/drawingml/2006/main" name="Custom Design">
  <a:themeElements>
    <a:clrScheme name="CTI_Green-Blue">
      <a:dk1>
        <a:srgbClr val="404040"/>
      </a:dk1>
      <a:lt1>
        <a:srgbClr val="FFFFFF"/>
      </a:lt1>
      <a:dk2>
        <a:srgbClr val="000000"/>
      </a:dk2>
      <a:lt2>
        <a:srgbClr val="D8D8D8"/>
      </a:lt2>
      <a:accent1>
        <a:srgbClr val="ACCE22"/>
      </a:accent1>
      <a:accent2>
        <a:srgbClr val="9EC92A"/>
      </a:accent2>
      <a:accent3>
        <a:srgbClr val="ACCE22"/>
      </a:accent3>
      <a:accent4>
        <a:srgbClr val="027984"/>
      </a:accent4>
      <a:accent5>
        <a:srgbClr val="06828A"/>
      </a:accent5>
      <a:accent6>
        <a:srgbClr val="087F95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C6223FA9-905F-4195-8317-11BEAEB358F1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BE1433E0-2766-4F8C-8D4B-08B74D08307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215BEF37-609A-4945-AF19-06A89F723D7D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73260D59-D881-4DF7-A80A-19546BE57BBF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_SOM17_Country Report_template" id="{7C198E09-C576-45F6-B56B-8C4C8E493A3D}" vid="{DCB975DF-0D33-406F-B8E6-D33B662A6A0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1621</Words>
  <Application>Microsoft Office PowerPoint</Application>
  <PresentationFormat>Widescreen</PresentationFormat>
  <Paragraphs>180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Calibri</vt:lpstr>
      <vt:lpstr>Calibri Light</vt:lpstr>
      <vt:lpstr>Optima</vt:lpstr>
      <vt:lpstr>Wingdings 3</vt:lpstr>
      <vt:lpstr>Facet</vt:lpstr>
      <vt:lpstr>1_Facet</vt:lpstr>
      <vt:lpstr>1_Custom Design</vt:lpstr>
      <vt:lpstr>3_Custom Design</vt:lpstr>
      <vt:lpstr>Custom Design</vt:lpstr>
      <vt:lpstr>4_Custom Design</vt:lpstr>
      <vt:lpstr>5_Custom Design</vt:lpstr>
      <vt:lpstr>6_Custom Design</vt:lpstr>
      <vt:lpstr>7_Custom Design</vt:lpstr>
      <vt:lpstr>2_Custom Design</vt:lpstr>
      <vt:lpstr>Country Report Malaysia</vt:lpstr>
      <vt:lpstr>PowerPoint Presentation</vt:lpstr>
      <vt:lpstr>Members (Agencies) of the NCC</vt:lpstr>
      <vt:lpstr>PowerPoint Presentation</vt:lpstr>
      <vt:lpstr>Progress – Seascape</vt:lpstr>
      <vt:lpstr>Progress – EAFM</vt:lpstr>
      <vt:lpstr>Progress – EAFM</vt:lpstr>
      <vt:lpstr>Progress – MPA</vt:lpstr>
      <vt:lpstr>PowerPoint Presentation</vt:lpstr>
      <vt:lpstr>PowerPoint Presentation</vt:lpstr>
      <vt:lpstr>Progress – CCA</vt:lpstr>
      <vt:lpstr>Progress – CCA</vt:lpstr>
      <vt:lpstr>Progress – Threatened Species</vt:lpstr>
      <vt:lpstr>Progress – Threatened Species</vt:lpstr>
      <vt:lpstr>PowerPoint Presentation</vt:lpstr>
      <vt:lpstr>Challenges</vt:lpstr>
      <vt:lpstr>PowerPoint Presentation</vt:lpstr>
      <vt:lpstr>Roadmap – Seascape</vt:lpstr>
      <vt:lpstr>Roadmap – EAFM</vt:lpstr>
      <vt:lpstr>Roadmap – MPA</vt:lpstr>
      <vt:lpstr>Roadmap – CCA</vt:lpstr>
      <vt:lpstr>Roadmap – Threatened Species</vt:lpstr>
      <vt:lpstr>PowerPoint Presentation</vt:lpstr>
      <vt:lpstr>Potential Regional Program and Support Required</vt:lpstr>
      <vt:lpstr>PowerPoint Presentation</vt:lpstr>
      <vt:lpstr>Publications</vt:lpstr>
      <vt:lpstr>Publications</vt:lpstr>
      <vt:lpstr>Publications</vt:lpstr>
      <vt:lpstr>Publications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Country Report Malaysia</dc:title>
  <dc:creator>Redzuan</dc:creator>
  <cp:lastModifiedBy>Redzuan</cp:lastModifiedBy>
  <cp:revision>14</cp:revision>
  <dcterms:created xsi:type="dcterms:W3CDTF">2022-11-20T11:38:56Z</dcterms:created>
  <dcterms:modified xsi:type="dcterms:W3CDTF">2022-11-25T05:51:07Z</dcterms:modified>
</cp:coreProperties>
</file>