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0" r:id="rId3"/>
    <p:sldId id="291" r:id="rId4"/>
    <p:sldId id="292" r:id="rId5"/>
    <p:sldId id="293" r:id="rId6"/>
    <p:sldId id="276" r:id="rId7"/>
    <p:sldId id="285" r:id="rId8"/>
    <p:sldId id="297" r:id="rId9"/>
    <p:sldId id="298" r:id="rId10"/>
    <p:sldId id="299" r:id="rId11"/>
    <p:sldId id="300" r:id="rId12"/>
    <p:sldId id="280" r:id="rId13"/>
    <p:sldId id="281" r:id="rId14"/>
    <p:sldId id="283" r:id="rId15"/>
    <p:sldId id="284" r:id="rId16"/>
    <p:sldId id="286" r:id="rId17"/>
    <p:sldId id="294" r:id="rId18"/>
    <p:sldId id="288" r:id="rId19"/>
    <p:sldId id="287" r:id="rId20"/>
    <p:sldId id="272" r:id="rId21"/>
    <p:sldId id="295" r:id="rId22"/>
    <p:sldId id="273" r:id="rId23"/>
    <p:sldId id="274" r:id="rId24"/>
    <p:sldId id="275" r:id="rId25"/>
    <p:sldId id="2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6186"/>
    <a:srgbClr val="197885"/>
    <a:srgbClr val="88C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9557" autoAdjust="0"/>
  </p:normalViewPr>
  <p:slideViewPr>
    <p:cSldViewPr snapToGrid="0" snapToObjects="1">
      <p:cViewPr>
        <p:scale>
          <a:sx n="66" d="100"/>
          <a:sy n="66" d="100"/>
        </p:scale>
        <p:origin x="876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6447-03BD-F542-A7DA-8EA16064A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6447-03BD-F542-A7DA-8EA16064A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0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6447-03BD-F542-A7DA-8EA16064A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3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6447-03BD-F542-A7DA-8EA16064A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6447-03BD-F542-A7DA-8EA16064A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6447-03BD-F542-A7DA-8EA16064A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46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6447-03BD-F542-A7DA-8EA16064A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8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6447-03BD-F542-A7DA-8EA16064A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4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6447-03BD-F542-A7DA-8EA16064A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58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6447-03BD-F542-A7DA-8EA16064A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08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69F3-9B99-7849-947A-9C397A59C576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06447-03BD-F542-A7DA-8EA16064A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38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269F3-9B99-7849-947A-9C397A59C576}" type="datetimeFigureOut">
              <a:rPr lang="en-US" smtClean="0"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06447-03BD-F542-A7DA-8EA16064A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68822" y="1175892"/>
            <a:ext cx="570015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00" b="1" dirty="0" smtClean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Papua New Guinea</a:t>
            </a:r>
            <a:endParaRPr lang="en-US" sz="3900" b="1" dirty="0">
              <a:solidFill>
                <a:srgbClr val="176186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4289" y="1918439"/>
            <a:ext cx="57001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Dr John </a:t>
            </a:r>
            <a:r>
              <a:rPr lang="en-US" sz="3300" dirty="0" err="1" smtClean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Balavu</a:t>
            </a:r>
            <a:endParaRPr lang="en-US" sz="3300" dirty="0">
              <a:solidFill>
                <a:srgbClr val="176186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9682" y="2516535"/>
            <a:ext cx="6169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High Commissioner</a:t>
            </a:r>
            <a:r>
              <a:rPr lang="en-US" sz="2400" dirty="0" smtClean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-PNG </a:t>
            </a:r>
            <a:r>
              <a:rPr lang="en-US" sz="2400" dirty="0" smtClean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Mission to the SI</a:t>
            </a:r>
            <a:endParaRPr lang="en-US" sz="2400" dirty="0">
              <a:solidFill>
                <a:srgbClr val="176186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125252"/>
              </p:ext>
            </p:extLst>
          </p:nvPr>
        </p:nvGraphicFramePr>
        <p:xfrm>
          <a:off x="9903778" y="51942"/>
          <a:ext cx="1503362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Bitmap Image" r:id="rId4" imgW="4361905" imgH="2676899" progId="Paint.Picture">
                  <p:embed/>
                </p:oleObj>
              </mc:Choice>
              <mc:Fallback>
                <p:oleObj name="Bitmap Image" r:id="rId4" imgW="4361905" imgH="267689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609" t="6454" r="14030"/>
                      <a:stretch>
                        <a:fillRect/>
                      </a:stretch>
                    </p:blipFill>
                    <p:spPr bwMode="auto">
                      <a:xfrm>
                        <a:off x="9903778" y="51942"/>
                        <a:ext cx="1503362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26325" y="314974"/>
            <a:ext cx="10515600" cy="59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b="1" u="sng" dirty="0" smtClean="0">
                <a:solidFill>
                  <a:schemeClr val="accent6">
                    <a:lumMod val="75000"/>
                  </a:schemeClr>
                </a:solidFill>
              </a:rPr>
              <a:t>MPAs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38201" y="901575"/>
            <a:ext cx="10969486" cy="4936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  <a:latin typeface="Optima" charset="0"/>
                <a:ea typeface="Optima" charset="0"/>
                <a:cs typeface="Optima" charset="0"/>
              </a:rPr>
              <a:t>Programs/projects/activities related to CTI-CFF goals </a:t>
            </a:r>
            <a:r>
              <a:rPr lang="en-GB" sz="1600" b="1" i="1" dirty="0" smtClean="0">
                <a:solidFill>
                  <a:schemeClr val="accent1">
                    <a:lumMod val="50000"/>
                  </a:schemeClr>
                </a:solidFill>
                <a:latin typeface="Optima" charset="0"/>
                <a:ea typeface="Optima" charset="0"/>
                <a:cs typeface="Optima" charset="0"/>
              </a:rPr>
              <a:t>(but not directly budgeted under CTI-CFF programs)</a:t>
            </a:r>
            <a:endParaRPr lang="en-GB" sz="1600" i="1" dirty="0" smtClean="0">
              <a:solidFill>
                <a:srgbClr val="000000"/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1600" i="1" dirty="0">
              <a:solidFill>
                <a:srgbClr val="000000"/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r>
              <a:rPr lang="en-GB" sz="2400" dirty="0" smtClean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Bootless Bay – CEPA/JICA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 smtClean="0">
              <a:solidFill>
                <a:srgbClr val="000000"/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AutoNum type="arabicPeriod" startAt="2"/>
            </a:pPr>
            <a:r>
              <a:rPr lang="en-GB" sz="2400" dirty="0" smtClean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Tribal Network, Manus, TNC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 smtClean="0">
              <a:solidFill>
                <a:srgbClr val="000000"/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smtClean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3</a:t>
            </a:r>
            <a:r>
              <a:rPr lang="en-GB" sz="2400" dirty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. </a:t>
            </a:r>
            <a:r>
              <a:rPr lang="en-GB" sz="2400" dirty="0" smtClean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  </a:t>
            </a:r>
            <a:r>
              <a:rPr lang="en-GB" sz="2400" dirty="0" err="1" smtClean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Kairuku</a:t>
            </a:r>
            <a:r>
              <a:rPr lang="en-GB" sz="2400" dirty="0" smtClean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LMMA- </a:t>
            </a:r>
            <a:r>
              <a:rPr lang="en-GB" sz="2400" dirty="0" smtClean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 PNGCLMA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 smtClean="0">
              <a:solidFill>
                <a:srgbClr val="000000"/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AutoNum type="arabicPeriod" startAt="4"/>
            </a:pPr>
            <a:r>
              <a:rPr lang="en-GB" sz="2400" dirty="0" smtClean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Milne Bay </a:t>
            </a:r>
            <a:r>
              <a:rPr lang="en-GB" sz="2400" dirty="0" smtClean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LMMA Network </a:t>
            </a:r>
            <a:r>
              <a:rPr lang="en-GB" sz="2400" dirty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– </a:t>
            </a:r>
            <a:r>
              <a:rPr lang="en-GB" sz="2400" dirty="0" smtClean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Coral Sea Foundation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AutoNum type="arabicPeriod" startAt="4"/>
            </a:pPr>
            <a:endParaRPr lang="en-GB" sz="2400" dirty="0" smtClean="0">
              <a:solidFill>
                <a:srgbClr val="000000"/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AutoNum type="arabicPeriod" startAt="4"/>
            </a:pPr>
            <a:r>
              <a:rPr lang="en-PH" sz="2400" dirty="0" smtClean="0">
                <a:solidFill>
                  <a:srgbClr val="000000"/>
                </a:solidFill>
                <a:latin typeface="Optima"/>
              </a:rPr>
              <a:t>Coastal Plastic Campaign- CEPA</a:t>
            </a:r>
            <a:endParaRPr lang="en-GB" sz="2400" dirty="0">
              <a:solidFill>
                <a:srgbClr val="000000"/>
              </a:solidFill>
              <a:latin typeface="Optima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 smtClean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4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2376"/>
            <a:ext cx="10515600" cy="57645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E8D5201-29F0-4BAB-903A-1E62C0C4D3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412375"/>
            <a:ext cx="10515600" cy="597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13615" y="1101501"/>
            <a:ext cx="9284132" cy="5546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440" indent="-514080" algn="ctr">
              <a:lnSpc>
                <a:spcPct val="100000"/>
              </a:lnSpc>
              <a:spcBef>
                <a:spcPts val="0"/>
              </a:spcBef>
            </a:pPr>
            <a:r>
              <a:rPr lang="en-AU" sz="2400" b="1" spc="-1" dirty="0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</a:rPr>
              <a:t>CTI-CFF National Programs</a:t>
            </a:r>
            <a:endParaRPr lang="en-AU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25957" y="1825625"/>
            <a:ext cx="10684375" cy="3252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15000"/>
              </a:lnSpc>
              <a:spcAft>
                <a:spcPts val="1200"/>
              </a:spcAft>
              <a:buFont typeface="+mj-lt"/>
              <a:buAutoNum type="arabicPeriod"/>
              <a:tabLst>
                <a:tab pos="1085850" algn="l"/>
              </a:tabLst>
            </a:pPr>
            <a:r>
              <a:rPr lang="en-AU" sz="2000" b="1" dirty="0" smtClean="0">
                <a:latin typeface="+mn-lt"/>
                <a:ea typeface="Times New Roman" panose="02020603050405020304" pitchFamily="18" charset="0"/>
              </a:rPr>
              <a:t>Community-based Mangrove Planting Handbook for Papua New Guinea</a:t>
            </a:r>
          </a:p>
          <a:p>
            <a:pPr marL="269875">
              <a:lnSpc>
                <a:spcPct val="115000"/>
              </a:lnSpc>
              <a:spcAft>
                <a:spcPts val="1200"/>
              </a:spcAft>
              <a:tabLst>
                <a:tab pos="1085850" algn="l"/>
              </a:tabLst>
            </a:pPr>
            <a:r>
              <a:rPr lang="en-AU" sz="2000" dirty="0" smtClean="0">
                <a:latin typeface="+mn-lt"/>
                <a:ea typeface="Times New Roman" panose="02020603050405020304" pitchFamily="18" charset="0"/>
              </a:rPr>
              <a:t> </a:t>
            </a:r>
            <a:r>
              <a:rPr lang="en-AU" sz="2000" dirty="0" smtClean="0">
                <a:latin typeface="+mn-lt"/>
                <a:ea typeface="Times New Roman" panose="02020603050405020304" pitchFamily="18" charset="0"/>
              </a:rPr>
              <a:t>(</a:t>
            </a:r>
            <a:r>
              <a:rPr lang="en-AU" sz="2000" dirty="0" smtClean="0">
                <a:latin typeface="+mn-lt"/>
                <a:ea typeface="Times New Roman" panose="02020603050405020304" pitchFamily="18" charset="0"/>
              </a:rPr>
              <a:t>publication awaiting delivery from Manila</a:t>
            </a:r>
            <a:r>
              <a:rPr lang="en-AU" sz="2000" dirty="0" smtClean="0">
                <a:latin typeface="+mn-lt"/>
                <a:ea typeface="Times New Roman" panose="02020603050405020304" pitchFamily="18" charset="0"/>
              </a:rPr>
              <a:t>)</a:t>
            </a:r>
            <a:endParaRPr lang="en-AU" sz="2000" dirty="0" smtClean="0">
              <a:latin typeface="+mn-lt"/>
              <a:ea typeface="Times New Roman" panose="02020603050405020304" pitchFamily="18" charset="0"/>
            </a:endParaRPr>
          </a:p>
          <a:p>
            <a:pPr marL="269875">
              <a:lnSpc>
                <a:spcPct val="115000"/>
              </a:lnSpc>
              <a:spcAft>
                <a:spcPts val="1200"/>
              </a:spcAft>
              <a:tabLst>
                <a:tab pos="1085850" algn="l"/>
              </a:tabLst>
            </a:pPr>
            <a:r>
              <a:rPr lang="en-AU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(Funded under information, education and communications (IEC), component of the ADB technical assistance project for the Coral Triangle of the Pacific).</a:t>
            </a:r>
          </a:p>
          <a:p>
            <a:endParaRPr lang="en-AU" dirty="0"/>
          </a:p>
        </p:txBody>
      </p:sp>
      <p:sp>
        <p:nvSpPr>
          <p:cNvPr id="11" name="CustomShape 2"/>
          <p:cNvSpPr/>
          <p:nvPr/>
        </p:nvSpPr>
        <p:spPr>
          <a:xfrm>
            <a:off x="825957" y="504829"/>
            <a:ext cx="10514513" cy="5966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514440" indent="-514080" algn="ctr">
              <a:lnSpc>
                <a:spcPct val="100000"/>
              </a:lnSpc>
            </a:pPr>
            <a:r>
              <a:rPr lang="en-AU" sz="2800" b="1" u="sng" strike="noStrike" spc="-1" dirty="0">
                <a:solidFill>
                  <a:srgbClr val="548235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CLIMATE CHANGE ADAPTATION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748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ustomShape 2"/>
          <p:cNvSpPr/>
          <p:nvPr/>
        </p:nvSpPr>
        <p:spPr>
          <a:xfrm>
            <a:off x="825957" y="234985"/>
            <a:ext cx="10514513" cy="5966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514440" indent="-514080" algn="ctr">
              <a:lnSpc>
                <a:spcPct val="100000"/>
              </a:lnSpc>
            </a:pPr>
            <a:r>
              <a:rPr lang="en-AU" sz="2800" b="1" u="sng" strike="noStrike" spc="-1" dirty="0">
                <a:solidFill>
                  <a:srgbClr val="548235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CLIMATE CHANGE ADAPTATION</a:t>
            </a:r>
            <a:endParaRPr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67463" y="543331"/>
            <a:ext cx="11138052" cy="921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2800" b="1" spc="-1" dirty="0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</a:rPr>
              <a:t>Programs/projects/activities related to CTI-CFF </a:t>
            </a:r>
          </a:p>
          <a:p>
            <a:pPr algn="ctr"/>
            <a:r>
              <a:rPr lang="en-AU" sz="2000" b="1" spc="-1" dirty="0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</a:rPr>
              <a:t>goals </a:t>
            </a:r>
            <a:r>
              <a:rPr lang="en-AU" sz="2000" b="1" i="1" spc="-1" dirty="0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</a:rPr>
              <a:t>(but not directly budgeted under CTI-CFF programs</a:t>
            </a:r>
            <a:endParaRPr lang="en-AU" sz="2000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89505" y="1464703"/>
            <a:ext cx="11458056" cy="50606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AU" sz="2000" b="1" dirty="0" smtClean="0">
                <a:latin typeface="+mn-lt"/>
                <a:ea typeface="Calibri" panose="020F0502020204030204" pitchFamily="34" charset="0"/>
              </a:rPr>
              <a:t>ADAPTATION PROJECT</a:t>
            </a:r>
          </a:p>
          <a:p>
            <a:pPr>
              <a:lnSpc>
                <a:spcPct val="100000"/>
              </a:lnSpc>
            </a:pPr>
            <a:endParaRPr lang="en-AU" sz="2000" b="1" dirty="0" smtClean="0">
              <a:latin typeface="+mn-lt"/>
              <a:ea typeface="Calibri" panose="020F0502020204030204" pitchFamily="34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en-AU" sz="1800" dirty="0" smtClean="0">
                <a:latin typeface="+mn-lt"/>
                <a:ea typeface="Calibri" panose="020F0502020204030204" pitchFamily="34" charset="0"/>
              </a:rPr>
              <a:t>Adaptation </a:t>
            </a:r>
            <a:r>
              <a:rPr lang="en-AU" sz="1800" dirty="0" smtClean="0">
                <a:latin typeface="+mn-lt"/>
                <a:ea typeface="Calibri" panose="020F0502020204030204" pitchFamily="34" charset="0"/>
              </a:rPr>
              <a:t>to coastal flooding-related risks and hazards for North Coast and Islands Region </a:t>
            </a:r>
            <a:r>
              <a:rPr lang="en-AU" sz="1800" dirty="0" smtClean="0">
                <a:latin typeface="+mn-lt"/>
                <a:ea typeface="Calibri" panose="020F0502020204030204" pitchFamily="34" charset="0"/>
              </a:rPr>
              <a:t>communities</a:t>
            </a:r>
            <a:endParaRPr lang="en-AU" sz="1800" dirty="0" smtClean="0">
              <a:latin typeface="+mn-lt"/>
              <a:ea typeface="Calibri" panose="020F0502020204030204" pitchFamily="34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 startAt="2"/>
            </a:pPr>
            <a:r>
              <a:rPr lang="en-AU" sz="1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Awareness raising and knowledge </a:t>
            </a:r>
            <a:r>
              <a:rPr lang="en-AU" sz="18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management</a:t>
            </a:r>
          </a:p>
          <a:p>
            <a:pPr>
              <a:lnSpc>
                <a:spcPct val="100000"/>
              </a:lnSpc>
            </a:pPr>
            <a:endParaRPr lang="en-AU" sz="1800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0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BUILDING RESILIENCE TO CLIMATE CHANGE IN PAPUA NEW GUINEA</a:t>
            </a:r>
          </a:p>
          <a:p>
            <a:pPr>
              <a:lnSpc>
                <a:spcPct val="100000"/>
              </a:lnSpc>
            </a:pPr>
            <a:endParaRPr lang="en-US" sz="18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6450" indent="-247650">
              <a:lnSpc>
                <a:spcPct val="100000"/>
              </a:lnSpc>
              <a:buFont typeface="Arial"/>
              <a:buChar char="•"/>
            </a:pPr>
            <a:r>
              <a:rPr lang="en-AU" sz="18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Piloting Sustainable fishery eco-systems and food security in 9 vulnerable islands and atoll communities (includes LMMAs, mangrove rehabs, buffer, watersheds) – Morobe, AROB, Manus, Milne Bay and </a:t>
            </a:r>
            <a:r>
              <a:rPr lang="en-AU" sz="18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ENB</a:t>
            </a:r>
          </a:p>
          <a:p>
            <a:pPr marL="806450" indent="-247650">
              <a:lnSpc>
                <a:spcPct val="100000"/>
              </a:lnSpc>
              <a:buFont typeface="Arial"/>
              <a:buChar char="•"/>
            </a:pPr>
            <a:r>
              <a:rPr lang="en-AU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Climate Proofing of </a:t>
            </a:r>
            <a:r>
              <a:rPr lang="en-AU" sz="18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Alotau</a:t>
            </a:r>
            <a:r>
              <a:rPr lang="en-AU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/Provincial wharf</a:t>
            </a:r>
          </a:p>
          <a:p>
            <a:pPr marL="806450" indent="-247650">
              <a:lnSpc>
                <a:spcPct val="100000"/>
              </a:lnSpc>
              <a:buFont typeface="Arial"/>
              <a:buChar char="•"/>
            </a:pPr>
            <a:r>
              <a:rPr lang="en-AU" sz="18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Vulnerability mapping and Planning</a:t>
            </a:r>
          </a:p>
          <a:p>
            <a:pPr marL="806450" indent="-247650">
              <a:lnSpc>
                <a:spcPct val="100000"/>
              </a:lnSpc>
              <a:buFont typeface="Arial"/>
              <a:buChar char="•"/>
            </a:pPr>
            <a:endParaRPr lang="en-AU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6450" indent="-247650">
              <a:lnSpc>
                <a:spcPct val="100000"/>
              </a:lnSpc>
              <a:buFont typeface="Arial"/>
              <a:buChar char="•"/>
            </a:pPr>
            <a:endParaRPr lang="en-US" sz="18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 startAt="2"/>
            </a:pPr>
            <a:endParaRPr lang="en-AU" sz="1800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 startAt="2"/>
            </a:pPr>
            <a:endParaRPr lang="en-AU" sz="1800" b="1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AU" sz="1800" b="1" dirty="0" smtClean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36332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26325" y="274031"/>
            <a:ext cx="10515600" cy="59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b="1" u="sng" dirty="0" smtClean="0">
                <a:solidFill>
                  <a:schemeClr val="accent6">
                    <a:lumMod val="75000"/>
                  </a:schemeClr>
                </a:solidFill>
              </a:rPr>
              <a:t>THREATENED SPECIES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5124" y="901576"/>
            <a:ext cx="11526166" cy="611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  <a:latin typeface="Optima" charset="0"/>
                <a:ea typeface="Optima" charset="0"/>
                <a:cs typeface="Optima" charset="0"/>
              </a:rPr>
              <a:t>CTI-CFF National Programs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124" y="1513117"/>
            <a:ext cx="10651450" cy="517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AU" b="1" dirty="0" smtClean="0"/>
              <a:t>Threatened </a:t>
            </a:r>
            <a:r>
              <a:rPr lang="en-AU" b="1" dirty="0"/>
              <a:t>species and major boundaries listed and mapped </a:t>
            </a:r>
            <a:endParaRPr lang="en-AU" b="1" dirty="0" smtClean="0"/>
          </a:p>
          <a:p>
            <a:pPr marL="365125"/>
            <a:r>
              <a:rPr lang="en-AU" b="1" dirty="0"/>
              <a:t>(</a:t>
            </a:r>
            <a:r>
              <a:rPr lang="en-AU" dirty="0"/>
              <a:t>Under PNG Marine Program: Goal 5 Target 1 Activities)</a:t>
            </a:r>
          </a:p>
          <a:p>
            <a:pPr marL="355600" lvl="0"/>
            <a:r>
              <a:rPr lang="en-AU" b="1" dirty="0" smtClean="0"/>
              <a:t>Component 1</a:t>
            </a:r>
            <a:r>
              <a:rPr lang="en-AU" dirty="0" smtClean="0"/>
              <a:t>: Data collection and collation: </a:t>
            </a:r>
          </a:p>
          <a:p>
            <a:pPr marL="355600" lvl="0"/>
            <a:r>
              <a:rPr lang="en-AU" dirty="0" smtClean="0"/>
              <a:t>Commenced and ongoing. Dataset (current) has </a:t>
            </a:r>
            <a:r>
              <a:rPr lang="en-AU" dirty="0"/>
              <a:t>been submitted to RS to upload. Data collection is ongoing to enrich </a:t>
            </a:r>
            <a:r>
              <a:rPr lang="en-AU" dirty="0" smtClean="0"/>
              <a:t>current database with partners</a:t>
            </a:r>
          </a:p>
          <a:p>
            <a:pPr marL="355600" lvl="0"/>
            <a:endParaRPr lang="en-AU" dirty="0"/>
          </a:p>
          <a:p>
            <a:pPr marL="355600" lvl="0"/>
            <a:r>
              <a:rPr lang="en-AU" b="1" dirty="0" smtClean="0"/>
              <a:t>Component 2</a:t>
            </a:r>
            <a:r>
              <a:rPr lang="en-AU" dirty="0" smtClean="0"/>
              <a:t>: Mapping of major boundaries/routes/distribution</a:t>
            </a:r>
            <a:endParaRPr lang="en-GB" dirty="0"/>
          </a:p>
          <a:p>
            <a:pPr marL="355600" lvl="0"/>
            <a:r>
              <a:rPr lang="en-AU" dirty="0"/>
              <a:t>D</a:t>
            </a:r>
            <a:r>
              <a:rPr lang="en-AU" dirty="0" smtClean="0"/>
              <a:t>raft </a:t>
            </a:r>
            <a:r>
              <a:rPr lang="en-AU" dirty="0"/>
              <a:t>map of the sites and routes (distribution map) on TS currently been worked </a:t>
            </a:r>
            <a:r>
              <a:rPr lang="en-AU" dirty="0" smtClean="0"/>
              <a:t>on.</a:t>
            </a:r>
            <a:endParaRPr lang="en-GB" dirty="0" smtClean="0"/>
          </a:p>
          <a:p>
            <a:endParaRPr lang="en-AU" b="1" dirty="0" smtClean="0"/>
          </a:p>
          <a:p>
            <a:pPr marL="342900" indent="-342900">
              <a:buFont typeface="+mj-lt"/>
              <a:buAutoNum type="arabicPeriod" startAt="2"/>
            </a:pPr>
            <a:r>
              <a:rPr lang="en-US" b="1" dirty="0" smtClean="0"/>
              <a:t>Development of effective Management Plans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err="1" smtClean="0"/>
              <a:t>Maza</a:t>
            </a:r>
            <a:r>
              <a:rPr lang="en-US" dirty="0" smtClean="0"/>
              <a:t> Management Plan review</a:t>
            </a:r>
          </a:p>
          <a:p>
            <a:pPr marL="800100" lvl="1" indent="-342900">
              <a:buFont typeface="Arial"/>
              <a:buChar char="•"/>
            </a:pPr>
            <a:r>
              <a:rPr lang="en-US" dirty="0" smtClean="0"/>
              <a:t>Commercial species management plans (NFA)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AU" b="1" dirty="0"/>
              <a:t>Raise public awareness and interest in </a:t>
            </a:r>
            <a:r>
              <a:rPr lang="en-AU" b="1" dirty="0" smtClean="0"/>
              <a:t>TS</a:t>
            </a:r>
            <a:endParaRPr lang="en-US" b="1" dirty="0"/>
          </a:p>
          <a:p>
            <a:pPr marL="806450" indent="-285750">
              <a:buFont typeface="Arial"/>
              <a:buChar char="•"/>
            </a:pPr>
            <a:r>
              <a:rPr lang="en-AU" dirty="0"/>
              <a:t>Started through CEPA led Coastal clean-up programs </a:t>
            </a:r>
            <a:r>
              <a:rPr lang="en-AU" dirty="0" smtClean="0"/>
              <a:t>&amp;</a:t>
            </a:r>
          </a:p>
          <a:p>
            <a:pPr marL="806450" indent="-285750">
              <a:buFont typeface="Arial"/>
              <a:buChar char="•"/>
            </a:pPr>
            <a:r>
              <a:rPr lang="en-AU" dirty="0" smtClean="0"/>
              <a:t>City </a:t>
            </a:r>
            <a:r>
              <a:rPr lang="en-AU" dirty="0"/>
              <a:t>market ban on sale of species such as turtles</a:t>
            </a:r>
            <a:endParaRPr lang="en-US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800100" lvl="1" indent="-342900">
              <a:buFont typeface="Arial"/>
              <a:buChar char="•"/>
            </a:pPr>
            <a:endParaRPr lang="en-GB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9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" y="11272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26325" y="274031"/>
            <a:ext cx="10515600" cy="59694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b="1" u="sng" dirty="0" smtClean="0">
                <a:solidFill>
                  <a:schemeClr val="accent6">
                    <a:lumMod val="75000"/>
                  </a:schemeClr>
                </a:solidFill>
              </a:rPr>
              <a:t>THREATENED SPECIES</a:t>
            </a:r>
          </a:p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2600" dirty="0" smtClean="0"/>
              <a:t>Working map developed based on current data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5124" y="901576"/>
            <a:ext cx="11526166" cy="611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  <a:latin typeface="Optima" charset="0"/>
                <a:ea typeface="Optima" charset="0"/>
                <a:cs typeface="Optima" charset="0"/>
              </a:rPr>
              <a:t>CTI-CFF National Programs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78068" y="6142623"/>
            <a:ext cx="5658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Progress/Accomplishments towards National Plan of Action</a:t>
            </a:r>
            <a:endParaRPr lang="en-US" sz="1600" b="1" dirty="0">
              <a:solidFill>
                <a:srgbClr val="176186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pic>
        <p:nvPicPr>
          <p:cNvPr id="10" name="Picture 9" descr="PNG_Protected_Areas_Threatened_Species_19Feb2018Pai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893558"/>
            <a:ext cx="9691884" cy="582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4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" y="11272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26325" y="274031"/>
            <a:ext cx="10515600" cy="59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b="1" u="sng" dirty="0" smtClean="0">
                <a:solidFill>
                  <a:schemeClr val="accent6">
                    <a:lumMod val="75000"/>
                  </a:schemeClr>
                </a:solidFill>
              </a:rPr>
              <a:t>THREATENED SPECIES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26325" y="868460"/>
            <a:ext cx="10879558" cy="921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b="1" spc="-1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</a:rPr>
              <a:t>Programs/projects/activities related to CTI-CFF </a:t>
            </a:r>
            <a:r>
              <a:rPr lang="en-AU" sz="2000" b="1" spc="-1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</a:rPr>
              <a:t>goals </a:t>
            </a:r>
            <a:br>
              <a:rPr lang="en-AU" sz="2000" b="1" spc="-1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</a:rPr>
            </a:br>
            <a:r>
              <a:rPr lang="en-AU" sz="2000" b="1" i="1" spc="-1" smtClean="0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Optima"/>
                <a:ea typeface="Optima"/>
              </a:rPr>
              <a:t>(but not directly budgeted under CTI-CFF programs</a:t>
            </a:r>
            <a:endParaRPr lang="en-A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77333" y="1789832"/>
            <a:ext cx="10865556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000" b="1" dirty="0" smtClean="0">
                <a:solidFill>
                  <a:srgbClr val="000000"/>
                </a:solidFill>
              </a:rPr>
              <a:t>Satellite tracking-reef Manta Rays in PNG to inform Conservation Management</a:t>
            </a:r>
            <a:endParaRPr lang="en-GB" sz="2000" dirty="0"/>
          </a:p>
          <a:p>
            <a:pPr marL="352425"/>
            <a:r>
              <a:rPr lang="en-AU" sz="2000" dirty="0" smtClean="0"/>
              <a:t>Columbia University/Milne </a:t>
            </a:r>
            <a:r>
              <a:rPr lang="en-AU" sz="2000" dirty="0"/>
              <a:t>Bay Provincial Government)</a:t>
            </a:r>
            <a:endParaRPr lang="en-GB" sz="2000" dirty="0"/>
          </a:p>
          <a:p>
            <a:pPr marL="906463" indent="-285750">
              <a:buFont typeface="Arial"/>
              <a:buChar char="•"/>
            </a:pPr>
            <a:r>
              <a:rPr lang="en-AU" sz="2000" dirty="0" smtClean="0"/>
              <a:t>Understanding the </a:t>
            </a:r>
            <a:r>
              <a:rPr lang="en-AU" sz="2000" dirty="0"/>
              <a:t>movement of reef manta rays around Papua New Guinea using satellite </a:t>
            </a:r>
            <a:r>
              <a:rPr lang="en-AU" sz="2000" dirty="0" smtClean="0"/>
              <a:t>telemetry.</a:t>
            </a:r>
          </a:p>
          <a:p>
            <a:pPr marL="906463" indent="-285750">
              <a:buFont typeface="Arial"/>
              <a:buChar char="•"/>
            </a:pPr>
            <a:r>
              <a:rPr lang="en-AU" sz="2000" dirty="0"/>
              <a:t>H</a:t>
            </a:r>
            <a:r>
              <a:rPr lang="en-AU" sz="2000" dirty="0" smtClean="0"/>
              <a:t>elp </a:t>
            </a:r>
            <a:r>
              <a:rPr lang="en-AU" sz="2000" dirty="0"/>
              <a:t>justify the need for community-based marine protected </a:t>
            </a:r>
            <a:r>
              <a:rPr lang="en-AU" sz="2000" dirty="0" smtClean="0"/>
              <a:t>areas; </a:t>
            </a:r>
            <a:r>
              <a:rPr lang="en-AU" sz="2000" dirty="0"/>
              <a:t>and </a:t>
            </a:r>
            <a:endParaRPr lang="en-AU" sz="2000" dirty="0" smtClean="0"/>
          </a:p>
          <a:p>
            <a:pPr marL="906463" indent="-285750">
              <a:buFont typeface="Arial"/>
              <a:buChar char="•"/>
            </a:pPr>
            <a:r>
              <a:rPr lang="en-AU" sz="2000" dirty="0"/>
              <a:t>E</a:t>
            </a:r>
            <a:r>
              <a:rPr lang="en-AU" sz="2000" dirty="0" smtClean="0"/>
              <a:t>xplore </a:t>
            </a:r>
            <a:r>
              <a:rPr lang="en-AU" sz="2000" dirty="0"/>
              <a:t>opportunities to promote eco-</a:t>
            </a:r>
            <a:r>
              <a:rPr lang="en-AU" sz="2000" dirty="0" smtClean="0"/>
              <a:t>tourism.</a:t>
            </a:r>
            <a:endParaRPr lang="en-GB" sz="2000" dirty="0"/>
          </a:p>
          <a:p>
            <a:r>
              <a:rPr lang="en-AU" sz="2000" dirty="0"/>
              <a:t> </a:t>
            </a:r>
            <a:endParaRPr lang="en-GB" sz="2000" dirty="0"/>
          </a:p>
          <a:p>
            <a:r>
              <a:rPr lang="en-GB" sz="2000" b="1" dirty="0"/>
              <a:t>2</a:t>
            </a:r>
            <a:r>
              <a:rPr lang="en-GB" sz="2000" dirty="0"/>
              <a:t>. </a:t>
            </a:r>
            <a:r>
              <a:rPr lang="en-GB" sz="2000" b="1" dirty="0"/>
              <a:t>Marine turtle conservation </a:t>
            </a:r>
            <a:r>
              <a:rPr lang="en-GB" sz="2000" b="1" dirty="0" smtClean="0"/>
              <a:t>initiatives including tagging</a:t>
            </a:r>
            <a:endParaRPr lang="en-GB" sz="2000" b="1" dirty="0"/>
          </a:p>
          <a:p>
            <a:pPr marL="722313" lvl="0" indent="-285750">
              <a:buFont typeface="Arial"/>
              <a:buChar char="•"/>
            </a:pPr>
            <a:r>
              <a:rPr lang="en-GB" sz="2000" dirty="0"/>
              <a:t>Milne Bay Province</a:t>
            </a:r>
          </a:p>
          <a:p>
            <a:pPr marL="722313" lvl="0" indent="-285750">
              <a:buFont typeface="Arial"/>
              <a:buChar char="•"/>
            </a:pPr>
            <a:r>
              <a:rPr lang="en-GB" sz="2000" dirty="0" err="1"/>
              <a:t>Madang</a:t>
            </a:r>
            <a:r>
              <a:rPr lang="en-GB" sz="2000" dirty="0"/>
              <a:t> Province</a:t>
            </a:r>
          </a:p>
          <a:p>
            <a:pPr marL="722313" lvl="0" indent="-285750">
              <a:buFont typeface="Arial"/>
              <a:buChar char="•"/>
            </a:pPr>
            <a:r>
              <a:rPr lang="en-GB" sz="2000" dirty="0"/>
              <a:t>Morobe </a:t>
            </a:r>
            <a:r>
              <a:rPr lang="en-GB" sz="2000" dirty="0" smtClean="0"/>
              <a:t>Province</a:t>
            </a:r>
          </a:p>
          <a:p>
            <a:pPr marL="436563" lvl="0"/>
            <a:endParaRPr lang="en-GB" sz="2000" dirty="0"/>
          </a:p>
          <a:p>
            <a:r>
              <a:rPr lang="en-GB" sz="2000" b="1" dirty="0"/>
              <a:t>3. Bootless Bay Marine Protected </a:t>
            </a:r>
            <a:r>
              <a:rPr lang="en-GB" sz="2000" b="1" dirty="0" smtClean="0"/>
              <a:t>Area </a:t>
            </a:r>
            <a:r>
              <a:rPr lang="en-GB" sz="2000" b="1" dirty="0"/>
              <a:t>Initiative (Sanctuary)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55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26325" y="274031"/>
            <a:ext cx="10515600" cy="59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b="1" u="sng" dirty="0">
                <a:solidFill>
                  <a:schemeClr val="accent6">
                    <a:lumMod val="75000"/>
                  </a:schemeClr>
                </a:solidFill>
              </a:rPr>
              <a:t>Others Activities conducted in Support of CTI-CFF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5124" y="901575"/>
            <a:ext cx="9547876" cy="5579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000" b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400" dirty="0">
                <a:ea typeface="Optima" charset="0"/>
                <a:cs typeface="Optima" charset="0"/>
              </a:rPr>
              <a:t>Coral Triangle Day </a:t>
            </a:r>
            <a:r>
              <a:rPr lang="en-GB" sz="2400" dirty="0" smtClean="0">
                <a:ea typeface="Optima" charset="0"/>
                <a:cs typeface="Optima" charset="0"/>
              </a:rPr>
              <a:t>celebration</a:t>
            </a:r>
            <a:endParaRPr lang="en-GB" sz="2400" dirty="0">
              <a:ea typeface="Optima" charset="0"/>
              <a:cs typeface="Optima" charset="0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Women Leadership Training, 20-21 August 2019, Port </a:t>
            </a:r>
            <a:r>
              <a:rPr lang="en-US" sz="2400" dirty="0" smtClean="0"/>
              <a:t>Moresby</a:t>
            </a:r>
            <a:endParaRPr lang="en-US" sz="2400" dirty="0"/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Coastal clean up campaign in local communities in NCD &amp; </a:t>
            </a:r>
            <a:r>
              <a:rPr lang="en-US" sz="2400" dirty="0" smtClean="0"/>
              <a:t>Central Province.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0000"/>
                </a:solidFill>
                <a:ea typeface="Optima" charset="0"/>
                <a:cs typeface="Optima" charset="0"/>
              </a:rPr>
              <a:t>PNG Centre for Locally Managed Areas working in Central province connecting women to markets to sell their crabs while also leading mangrove rehabilitation programs in their villages.  (USAID </a:t>
            </a:r>
            <a:r>
              <a:rPr lang="en-GB" sz="2400" dirty="0" err="1" smtClean="0">
                <a:solidFill>
                  <a:srgbClr val="000000"/>
                </a:solidFill>
                <a:ea typeface="Optima" charset="0"/>
                <a:cs typeface="Optima" charset="0"/>
              </a:rPr>
              <a:t>Pacam</a:t>
            </a:r>
            <a:r>
              <a:rPr lang="en-GB" sz="24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en-GB" sz="1800" b="1" dirty="0">
              <a:solidFill>
                <a:srgbClr val="000000"/>
              </a:solidFill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F5D479-F3D6-41BF-A619-B293F10CF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300" y="1192724"/>
            <a:ext cx="2696633" cy="179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5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6E908B6F-BE3E-45FB-93F5-D188DDE1A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83634" y="901575"/>
            <a:ext cx="7044266" cy="5241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latin typeface="Optima" charset="0"/>
                <a:ea typeface="Optima" charset="0"/>
                <a:cs typeface="Optima" charset="0"/>
              </a:rPr>
              <a:t>Women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Optima" charset="0"/>
                <a:ea typeface="Optima" charset="0"/>
                <a:cs typeface="Optima" charset="0"/>
              </a:rPr>
              <a:t>and Mangroves projects in PNG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AutoNum type="arabicPeriod" startAt="3"/>
            </a:pPr>
            <a:endParaRPr lang="en-GB" sz="2000" b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900" dirty="0">
                <a:ea typeface="Optima" charset="0"/>
                <a:cs typeface="Optima" charset="0"/>
              </a:rPr>
              <a:t>TNC’s </a:t>
            </a:r>
            <a:r>
              <a:rPr lang="en-GB" sz="1900" dirty="0" err="1">
                <a:ea typeface="Optima" charset="0"/>
                <a:cs typeface="Optima" charset="0"/>
              </a:rPr>
              <a:t>Mangoro</a:t>
            </a:r>
            <a:r>
              <a:rPr lang="en-GB" sz="1900" dirty="0">
                <a:ea typeface="Optima" charset="0"/>
                <a:cs typeface="Optima" charset="0"/>
              </a:rPr>
              <a:t> Market Meri,  </a:t>
            </a:r>
            <a:r>
              <a:rPr lang="en-GB" sz="1900" dirty="0" smtClean="0">
                <a:ea typeface="Optima" charset="0"/>
                <a:cs typeface="Optima" charset="0"/>
              </a:rPr>
              <a:t>(</a:t>
            </a:r>
            <a:r>
              <a:rPr lang="en-GB" sz="1900" dirty="0" err="1" smtClean="0">
                <a:ea typeface="Optima" charset="0"/>
                <a:cs typeface="Optima" charset="0"/>
              </a:rPr>
              <a:t>Aus</a:t>
            </a:r>
            <a:r>
              <a:rPr lang="en-GB" sz="1900" dirty="0" smtClean="0">
                <a:ea typeface="Optima" charset="0"/>
                <a:cs typeface="Optima" charset="0"/>
              </a:rPr>
              <a:t> DFAT </a:t>
            </a:r>
            <a:r>
              <a:rPr lang="en-GB" sz="1900" dirty="0">
                <a:ea typeface="Optima" charset="0"/>
                <a:cs typeface="Optima" charset="0"/>
              </a:rPr>
              <a:t>supported) </a:t>
            </a:r>
          </a:p>
          <a:p>
            <a:pPr marL="812800" indent="-279400">
              <a:lnSpc>
                <a:spcPct val="100000"/>
              </a:lnSpc>
              <a:spcBef>
                <a:spcPts val="0"/>
              </a:spcBef>
              <a:tabLst>
                <a:tab pos="990600" algn="l"/>
                <a:tab pos="4660900" algn="l"/>
              </a:tabLst>
            </a:pPr>
            <a:r>
              <a:rPr lang="en-GB" sz="1900" dirty="0">
                <a:ea typeface="Optima" charset="0"/>
                <a:cs typeface="Optima" charset="0"/>
              </a:rPr>
              <a:t>July 2019 -  Basic Mangrove Ecology in Milne Bay province, 45 women and men participants</a:t>
            </a:r>
          </a:p>
          <a:p>
            <a:pPr marL="812800" indent="-279400">
              <a:lnSpc>
                <a:spcPct val="100000"/>
              </a:lnSpc>
              <a:spcBef>
                <a:spcPts val="0"/>
              </a:spcBef>
              <a:tabLst>
                <a:tab pos="990600" algn="l"/>
                <a:tab pos="4660900" algn="l"/>
              </a:tabLst>
            </a:pPr>
            <a:r>
              <a:rPr lang="en-GB" sz="1900" dirty="0">
                <a:ea typeface="Optima" charset="0"/>
                <a:cs typeface="Optima" charset="0"/>
              </a:rPr>
              <a:t>August 2019, Supported a board meeting for newly established </a:t>
            </a:r>
            <a:r>
              <a:rPr lang="en-GB" sz="1900">
                <a:ea typeface="Optima" charset="0"/>
                <a:cs typeface="Optima" charset="0"/>
              </a:rPr>
              <a:t>local </a:t>
            </a:r>
            <a:r>
              <a:rPr lang="en-GB" sz="1900" smtClean="0">
                <a:ea typeface="Optima" charset="0"/>
                <a:cs typeface="Optima" charset="0"/>
              </a:rPr>
              <a:t>women’s </a:t>
            </a:r>
            <a:r>
              <a:rPr lang="en-GB" sz="1900" dirty="0">
                <a:ea typeface="Optima" charset="0"/>
                <a:cs typeface="Optima" charset="0"/>
              </a:rPr>
              <a:t>network organisation PEDF in Manus province to explore opportunities around women and blue carbon </a:t>
            </a:r>
          </a:p>
          <a:p>
            <a:pPr marL="812800" indent="-279400">
              <a:lnSpc>
                <a:spcPct val="100000"/>
              </a:lnSpc>
              <a:spcBef>
                <a:spcPts val="0"/>
              </a:spcBef>
              <a:tabLst>
                <a:tab pos="990600" algn="l"/>
                <a:tab pos="4660900" algn="l"/>
              </a:tabLst>
            </a:pPr>
            <a:r>
              <a:rPr lang="en-GB" sz="1900" dirty="0">
                <a:ea typeface="Optima" charset="0"/>
                <a:cs typeface="Optima" charset="0"/>
              </a:rPr>
              <a:t>October 2019, building a mangrove nursery in Milne Bay province</a:t>
            </a:r>
          </a:p>
          <a:p>
            <a:pPr marL="812800" indent="-279400">
              <a:lnSpc>
                <a:spcPct val="100000"/>
              </a:lnSpc>
              <a:spcBef>
                <a:spcPts val="0"/>
              </a:spcBef>
              <a:tabLst>
                <a:tab pos="990600" algn="l"/>
                <a:tab pos="4660900" algn="l"/>
              </a:tabLst>
            </a:pPr>
            <a:r>
              <a:rPr lang="en-GB" sz="1900" dirty="0">
                <a:ea typeface="Optima" charset="0"/>
                <a:cs typeface="Optima" charset="0"/>
              </a:rPr>
              <a:t>October 2019, Value Chain Analysis and Assessment in Milne Bay province</a:t>
            </a:r>
          </a:p>
          <a:p>
            <a:pPr marL="812800" indent="-279400">
              <a:lnSpc>
                <a:spcPct val="100000"/>
              </a:lnSpc>
              <a:spcBef>
                <a:spcPts val="0"/>
              </a:spcBef>
              <a:tabLst>
                <a:tab pos="990600" algn="l"/>
                <a:tab pos="4660900" algn="l"/>
              </a:tabLst>
            </a:pPr>
            <a:r>
              <a:rPr lang="en-GB" sz="1900" dirty="0">
                <a:ea typeface="Optima" charset="0"/>
                <a:cs typeface="Optima" charset="0"/>
              </a:rPr>
              <a:t>October 2019 , Mud Crab Handling &amp; Packaging Training in Milne Bay province</a:t>
            </a:r>
            <a:endParaRPr lang="en-GB" sz="2200" dirty="0">
              <a:ea typeface="Optima" charset="0"/>
              <a:cs typeface="Optima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D1635A-8A8E-44E8-965F-0437709E8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599" y="1414462"/>
            <a:ext cx="4558865" cy="435133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26325" y="274031"/>
            <a:ext cx="10515600" cy="59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b="1" u="sng" dirty="0">
                <a:solidFill>
                  <a:schemeClr val="accent6">
                    <a:lumMod val="75000"/>
                  </a:schemeClr>
                </a:solidFill>
              </a:rPr>
              <a:t>Others Activities conducted in Support of CTI-CFF</a:t>
            </a:r>
          </a:p>
        </p:txBody>
      </p:sp>
    </p:spTree>
    <p:extLst>
      <p:ext uri="{BB962C8B-B14F-4D97-AF65-F5344CB8AC3E}">
        <p14:creationId xmlns:p14="http://schemas.microsoft.com/office/powerpoint/2010/main" val="203240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33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69332" y="901575"/>
            <a:ext cx="7044268" cy="4419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1600" b="1" i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88900" algn="l"/>
              </a:tabLst>
            </a:pPr>
            <a:r>
              <a:rPr lang="en-GB" sz="24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Women's</a:t>
            </a:r>
            <a:r>
              <a:rPr lang="en-GB" sz="2400" dirty="0">
                <a:solidFill>
                  <a:srgbClr val="000000"/>
                </a:solidFill>
                <a:ea typeface="Optima" charset="0"/>
                <a:cs typeface="Optima" charset="0"/>
              </a:rPr>
              <a:t>’ Leadership Training </a:t>
            </a:r>
            <a:r>
              <a:rPr lang="en-GB" sz="24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(August </a:t>
            </a:r>
            <a:r>
              <a:rPr lang="en-GB" sz="2400" dirty="0">
                <a:solidFill>
                  <a:srgbClr val="000000"/>
                </a:solidFill>
                <a:ea typeface="Optima" charset="0"/>
                <a:cs typeface="Optima" charset="0"/>
              </a:rPr>
              <a:t>20-21, </a:t>
            </a:r>
            <a:r>
              <a:rPr lang="en-GB" sz="24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2019</a:t>
            </a:r>
          </a:p>
          <a:p>
            <a:pPr marL="271463" indent="0">
              <a:lnSpc>
                <a:spcPct val="100000"/>
              </a:lnSpc>
              <a:spcBef>
                <a:spcPts val="0"/>
              </a:spcBef>
              <a:buNone/>
              <a:tabLst>
                <a:tab pos="84138" algn="l"/>
              </a:tabLst>
            </a:pPr>
            <a:r>
              <a:rPr lang="en-GB" sz="24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ea typeface="Optima" charset="0"/>
                <a:cs typeface="Optima" charset="0"/>
              </a:rPr>
              <a:t>21 PNG women from Government agencies &amp; partners participated in the </a:t>
            </a:r>
            <a:r>
              <a:rPr lang="en-GB" sz="24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delivered </a:t>
            </a:r>
            <a:r>
              <a:rPr lang="en-GB" sz="2400" dirty="0">
                <a:solidFill>
                  <a:srgbClr val="000000"/>
                </a:solidFill>
                <a:ea typeface="Optima" charset="0"/>
                <a:cs typeface="Optima" charset="0"/>
              </a:rPr>
              <a:t>by </a:t>
            </a:r>
            <a:r>
              <a:rPr lang="en-GB" sz="24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CTC in </a:t>
            </a:r>
            <a:r>
              <a:rPr lang="en-GB" sz="2400" dirty="0">
                <a:solidFill>
                  <a:srgbClr val="000000"/>
                </a:solidFill>
                <a:ea typeface="Optima" charset="0"/>
                <a:cs typeface="Optima" charset="0"/>
              </a:rPr>
              <a:t>Port Moresby. </a:t>
            </a:r>
          </a:p>
          <a:p>
            <a:pPr marL="271463" indent="0">
              <a:lnSpc>
                <a:spcPct val="100000"/>
              </a:lnSpc>
              <a:spcBef>
                <a:spcPts val="0"/>
              </a:spcBef>
              <a:buNone/>
              <a:tabLst>
                <a:tab pos="84138" algn="l"/>
              </a:tabLst>
            </a:pPr>
            <a:endParaRPr lang="en-GB" sz="2400" dirty="0">
              <a:solidFill>
                <a:srgbClr val="000000"/>
              </a:solidFill>
              <a:ea typeface="Optima" charset="0"/>
              <a:cs typeface="Optima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88900" algn="l"/>
              </a:tabLst>
            </a:pPr>
            <a:r>
              <a:rPr lang="en-GB" sz="2400" dirty="0">
                <a:solidFill>
                  <a:srgbClr val="000000"/>
                </a:solidFill>
                <a:ea typeface="Optima" charset="0"/>
                <a:cs typeface="Optima" charset="0"/>
              </a:rPr>
              <a:t>September  24-26, 2019, Four PNG women participated in the </a:t>
            </a:r>
            <a:r>
              <a:rPr lang="en-GB" sz="24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Women’s </a:t>
            </a:r>
            <a:r>
              <a:rPr lang="en-GB" sz="2400" dirty="0">
                <a:solidFill>
                  <a:srgbClr val="000000"/>
                </a:solidFill>
                <a:ea typeface="Optima" charset="0"/>
                <a:cs typeface="Optima" charset="0"/>
              </a:rPr>
              <a:t>Competency model development in Bali, Indonesia led by CTC.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dirty="0">
              <a:solidFill>
                <a:srgbClr val="000000"/>
              </a:solidFill>
              <a:ea typeface="Optima" charset="0"/>
              <a:cs typeface="Optima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8DDD4D-976A-4967-9E3B-AB5B8B2127B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213600" y="1027906"/>
            <a:ext cx="4948766" cy="429339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26325" y="274031"/>
            <a:ext cx="10515600" cy="59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b="1" u="sng" dirty="0">
                <a:solidFill>
                  <a:schemeClr val="accent6">
                    <a:lumMod val="75000"/>
                  </a:schemeClr>
                </a:solidFill>
              </a:rPr>
              <a:t>Others Activities conducted in Support of CTI-CFF</a:t>
            </a:r>
          </a:p>
        </p:txBody>
      </p:sp>
    </p:spTree>
    <p:extLst>
      <p:ext uri="{BB962C8B-B14F-4D97-AF65-F5344CB8AC3E}">
        <p14:creationId xmlns:p14="http://schemas.microsoft.com/office/powerpoint/2010/main" val="206936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28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6560" y="180800"/>
            <a:ext cx="995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2694" y="937382"/>
            <a:ext cx="11011544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tima" charset="0"/>
                <a:ea typeface="Optima" charset="0"/>
                <a:cs typeface="Optima" charset="0"/>
              </a:rPr>
              <a:t>I. </a:t>
            </a:r>
            <a:r>
              <a:rPr lang="en-US" sz="2800" dirty="0">
                <a:ea typeface="Optima" charset="0"/>
                <a:cs typeface="Optima" charset="0"/>
              </a:rPr>
              <a:t>Members of CTI-CFF NCC – TWG and GWG</a:t>
            </a:r>
          </a:p>
          <a:p>
            <a:endParaRPr lang="en-US" sz="2800" dirty="0">
              <a:ea typeface="Optima" charset="0"/>
              <a:cs typeface="Optima" charset="0"/>
            </a:endParaRPr>
          </a:p>
          <a:p>
            <a:r>
              <a:rPr lang="en-US" sz="2800" dirty="0">
                <a:ea typeface="Optima" charset="0"/>
                <a:cs typeface="Optima" charset="0"/>
              </a:rPr>
              <a:t>II. Accomplishments &amp; Progress towards NPOA: Thematic Goals</a:t>
            </a:r>
          </a:p>
          <a:p>
            <a:endParaRPr lang="en-US" sz="2800" dirty="0">
              <a:ea typeface="Optima" charset="0"/>
              <a:cs typeface="Optima" charset="0"/>
            </a:endParaRPr>
          </a:p>
          <a:p>
            <a:r>
              <a:rPr lang="en-US" sz="2800" dirty="0">
                <a:ea typeface="Optima" charset="0"/>
                <a:cs typeface="Optima" charset="0"/>
              </a:rPr>
              <a:t>III. Challenges &amp; Constraints affecting Implementation of activities</a:t>
            </a:r>
          </a:p>
          <a:p>
            <a:pPr marL="857250" indent="-857250">
              <a:buFont typeface="+mj-lt"/>
              <a:buAutoNum type="romanUcPeriod"/>
            </a:pPr>
            <a:endParaRPr lang="en-US" sz="2800" dirty="0">
              <a:ea typeface="Optima" charset="0"/>
              <a:cs typeface="Optima" charset="0"/>
            </a:endParaRPr>
          </a:p>
          <a:p>
            <a:r>
              <a:rPr lang="en-US" sz="2800" dirty="0">
                <a:ea typeface="Optima" charset="0"/>
                <a:cs typeface="Optima" charset="0"/>
              </a:rPr>
              <a:t>IV. National Roadmap 2020</a:t>
            </a:r>
          </a:p>
          <a:p>
            <a:pPr marL="857250" indent="-857250">
              <a:buFont typeface="+mj-lt"/>
              <a:buAutoNum type="romanUcPeriod"/>
            </a:pPr>
            <a:endParaRPr lang="en-US" sz="2800" dirty="0">
              <a:ea typeface="Optima" charset="0"/>
              <a:cs typeface="Optima" charset="0"/>
            </a:endParaRPr>
          </a:p>
          <a:p>
            <a:r>
              <a:rPr lang="en-US" sz="2800" dirty="0">
                <a:ea typeface="Optima" charset="0"/>
                <a:cs typeface="Optima" charset="0"/>
              </a:rPr>
              <a:t>V. Potential Regional Programs &amp; support required</a:t>
            </a:r>
          </a:p>
          <a:p>
            <a:pPr marL="857250" indent="-857250">
              <a:buFont typeface="+mj-lt"/>
              <a:buAutoNum type="romanUcPeriod"/>
            </a:pPr>
            <a:endParaRPr lang="en-US" sz="2800" dirty="0">
              <a:ea typeface="Optima" charset="0"/>
              <a:cs typeface="Optima" charset="0"/>
            </a:endParaRPr>
          </a:p>
          <a:p>
            <a:r>
              <a:rPr lang="en-US" sz="2800" dirty="0">
                <a:ea typeface="Optima" charset="0"/>
                <a:cs typeface="Optima" charset="0"/>
              </a:rPr>
              <a:t>VI. Documentations &amp; Publications</a:t>
            </a:r>
          </a:p>
          <a:p>
            <a:pPr marL="857250" indent="-857250">
              <a:buFont typeface="+mj-lt"/>
              <a:buAutoNum type="romanUcPeriod"/>
            </a:pPr>
            <a:endParaRPr lang="en-US" sz="2800" dirty="0">
              <a:ea typeface="Optima" charset="0"/>
              <a:cs typeface="Optima" charset="0"/>
            </a:endParaRPr>
          </a:p>
          <a:p>
            <a:r>
              <a:rPr lang="en-US" sz="2800" dirty="0">
                <a:ea typeface="Optima" charset="0"/>
                <a:cs typeface="Optima" charset="0"/>
              </a:rPr>
              <a:t>VII. Other </a:t>
            </a:r>
            <a:r>
              <a:rPr lang="en-US" sz="2800" dirty="0" smtClean="0">
                <a:ea typeface="Optima" charset="0"/>
                <a:cs typeface="Optima" charset="0"/>
              </a:rPr>
              <a:t>Remarks</a:t>
            </a:r>
            <a:endParaRPr lang="en-US" sz="2800" dirty="0"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5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816" y="288327"/>
            <a:ext cx="1087195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II. Challenges/Constraints Affecting Implementation of Activities</a:t>
            </a:r>
            <a:endParaRPr lang="en-US" sz="2800" b="1" dirty="0">
              <a:solidFill>
                <a:srgbClr val="176186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5199" y="1086961"/>
            <a:ext cx="9716911" cy="62478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b="1" dirty="0">
              <a:solidFill>
                <a:srgbClr val="176186"/>
              </a:solidFill>
              <a:latin typeface="Optima" charset="0"/>
              <a:ea typeface="Optima" charset="0"/>
              <a:cs typeface="Optima" charset="0"/>
            </a:endParaRPr>
          </a:p>
          <a:p>
            <a:pPr marL="533400" indent="-4445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ea typeface="Optima" charset="0"/>
                <a:cs typeface="Optima" charset="0"/>
              </a:rPr>
              <a:t>Capacity </a:t>
            </a:r>
            <a:r>
              <a:rPr lang="en-US" sz="2800" dirty="0">
                <a:ea typeface="Optima" charset="0"/>
                <a:cs typeface="Optima" charset="0"/>
              </a:rPr>
              <a:t>within provinces to sustain implemented work programs</a:t>
            </a:r>
          </a:p>
          <a:p>
            <a:pPr marL="533400" indent="-4445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ea typeface="Optima" charset="0"/>
                <a:cs typeface="Optima" charset="0"/>
              </a:rPr>
              <a:t>Lack of  adequate resourcing for in country extensive consultation for RPOA 2</a:t>
            </a:r>
          </a:p>
          <a:p>
            <a:pPr marL="533400" indent="-4445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ea typeface="Optima" charset="0"/>
                <a:cs typeface="Optima" charset="0"/>
              </a:rPr>
              <a:t>Prioritizing regional resource allocation for program implementation across all CT6 countries </a:t>
            </a:r>
          </a:p>
          <a:p>
            <a:pPr marL="533400" indent="-44450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800" dirty="0" smtClean="0">
                <a:ea typeface="Optima" charset="0"/>
                <a:cs typeface="Optima" charset="0"/>
              </a:rPr>
              <a:t>Remoteness and accessibility of areas/site</a:t>
            </a:r>
            <a:endParaRPr lang="en-US" sz="2800" dirty="0">
              <a:ea typeface="Optima" charset="0"/>
              <a:cs typeface="Optima" charset="0"/>
            </a:endParaRPr>
          </a:p>
          <a:p>
            <a:pPr marL="533400" indent="-444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ea typeface="Optima" charset="0"/>
                <a:cs typeface="Optima" charset="0"/>
              </a:rPr>
              <a:t>Limited </a:t>
            </a:r>
            <a:r>
              <a:rPr lang="en-US" sz="2800" dirty="0" smtClean="0">
                <a:ea typeface="Optima" charset="0"/>
                <a:cs typeface="Optima" charset="0"/>
              </a:rPr>
              <a:t>resources and short project timeframe for </a:t>
            </a:r>
            <a:r>
              <a:rPr lang="en-US" sz="2800" dirty="0" err="1" smtClean="0">
                <a:ea typeface="Optima" charset="0"/>
                <a:cs typeface="Optima" charset="0"/>
              </a:rPr>
              <a:t>implememtation</a:t>
            </a:r>
            <a:endParaRPr lang="en-US" sz="2800" dirty="0" smtClean="0">
              <a:ea typeface="Optima" charset="0"/>
              <a:cs typeface="Optima" charset="0"/>
            </a:endParaRPr>
          </a:p>
          <a:p>
            <a:pPr marL="533400" indent="-444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ea typeface="Optima" charset="0"/>
                <a:cs typeface="Optima" charset="0"/>
              </a:rPr>
              <a:t>Conservation </a:t>
            </a:r>
            <a:r>
              <a:rPr lang="en-US" sz="2800" dirty="0" err="1" smtClean="0">
                <a:ea typeface="Optima" charset="0"/>
                <a:cs typeface="Optima" charset="0"/>
              </a:rPr>
              <a:t>vs</a:t>
            </a:r>
            <a:r>
              <a:rPr lang="en-US" sz="2800" dirty="0" smtClean="0">
                <a:ea typeface="Optima" charset="0"/>
                <a:cs typeface="Optima" charset="0"/>
              </a:rPr>
              <a:t> Economic activities </a:t>
            </a:r>
            <a:endParaRPr lang="en-US" sz="2800" dirty="0">
              <a:ea typeface="Optima" charset="0"/>
              <a:cs typeface="Optima" charset="0"/>
            </a:endParaRPr>
          </a:p>
          <a:p>
            <a:endParaRPr lang="en-US" sz="2400" dirty="0">
              <a:ea typeface="Optima" charset="0"/>
              <a:cs typeface="Optima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9863" y="332942"/>
            <a:ext cx="1092884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IV. National Roadmap 2020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9864" y="1007707"/>
            <a:ext cx="5112436" cy="4173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u="sng" dirty="0" smtClean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A. CTI</a:t>
            </a:r>
            <a:r>
              <a:rPr lang="en-GB" sz="2400" b="1" u="sng" dirty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-CFF National Programs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b="1" u="sng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>
              <a:latin typeface="Optima" charset="0"/>
              <a:ea typeface="Optima" charset="0"/>
              <a:cs typeface="Optima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400" dirty="0" smtClean="0">
                <a:ea typeface="Optima" charset="0"/>
                <a:cs typeface="Optima" charset="0"/>
              </a:rPr>
              <a:t>RPOA 2 finalization for implementation (2020-2030)</a:t>
            </a:r>
            <a:endParaRPr lang="en-GB" sz="2400" dirty="0">
              <a:ea typeface="Optima" charset="0"/>
              <a:cs typeface="Optima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GB" sz="2400" b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02300" y="1012054"/>
            <a:ext cx="5613400" cy="3223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2400" b="1" dirty="0" smtClean="0">
                <a:solidFill>
                  <a:srgbClr val="000000"/>
                </a:solidFill>
                <a:latin typeface="Optima" charset="0"/>
                <a:ea typeface="Optima" charset="0"/>
                <a:cs typeface="Optima" charset="0"/>
              </a:rPr>
              <a:t>B</a:t>
            </a:r>
            <a:r>
              <a:rPr lang="en-GB" sz="2400" b="1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. </a:t>
            </a:r>
            <a:r>
              <a:rPr lang="en-GB" sz="2400" b="1" u="sng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Programs/projects/activities related to CTI-CFF goals </a:t>
            </a:r>
            <a:r>
              <a:rPr lang="en-GB" sz="2400" b="1" i="1" u="sng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(but not directly budgeted under CTI-CFF programs)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400" b="1" dirty="0">
                <a:ea typeface="Optima" charset="0"/>
                <a:cs typeface="Optima" charset="0"/>
              </a:rPr>
              <a:t>Priority Seascapes (2019- 2023)</a:t>
            </a:r>
          </a:p>
          <a:p>
            <a:pPr marL="6223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a typeface="Optima" charset="0"/>
                <a:cs typeface="Optima" charset="0"/>
              </a:rPr>
              <a:t>Bismarck Seascape – 8 provinces</a:t>
            </a:r>
          </a:p>
          <a:p>
            <a:pPr marL="6223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ea typeface="Optima" charset="0"/>
                <a:cs typeface="Optima" charset="0"/>
              </a:rPr>
              <a:t>Coral Seascape – 3 provincial governments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en-GB" sz="2400" b="1" dirty="0">
                <a:solidFill>
                  <a:srgbClr val="000000"/>
                </a:solidFill>
                <a:ea typeface="Optima" charset="0"/>
                <a:cs typeface="Optima" charset="0"/>
              </a:rPr>
              <a:t>RCFMA for coastal fisheries and aquaculture 2017-2026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en-GB" sz="2400" b="1" dirty="0">
                <a:solidFill>
                  <a:srgbClr val="000000"/>
                </a:solidFill>
                <a:ea typeface="Optima" charset="0"/>
                <a:cs typeface="Optima" charset="0"/>
              </a:rPr>
              <a:t>PNG Marine Program 2019-2023</a:t>
            </a:r>
            <a:endParaRPr lang="en-GB" sz="2400" b="1" dirty="0"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dirty="0">
              <a:solidFill>
                <a:srgbClr val="000000"/>
              </a:solidFill>
              <a:ea typeface="Optima" charset="0"/>
              <a:cs typeface="Optima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400" dirty="0" smtClean="0">
              <a:solidFill>
                <a:srgbClr val="000000"/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endParaRPr lang="en-GB" sz="2400" dirty="0" smtClean="0">
              <a:solidFill>
                <a:srgbClr val="000000"/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4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863" y="332942"/>
            <a:ext cx="1092884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IV. Potential Regional Program and Support Required</a:t>
            </a:r>
            <a:endParaRPr lang="en-US" sz="2800" b="1" dirty="0">
              <a:solidFill>
                <a:srgbClr val="176186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3290" y="1229919"/>
            <a:ext cx="10121900" cy="3808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Seascape: Bismarck Solomon Sea requires partnership strengthening and resources 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University Partnerships: Establish </a:t>
            </a:r>
            <a:r>
              <a:rPr lang="en-US" sz="2400" dirty="0" err="1" smtClean="0"/>
              <a:t>MoUs</a:t>
            </a:r>
            <a:r>
              <a:rPr lang="en-US" sz="2400" dirty="0" smtClean="0"/>
              <a:t> with  6 National Universities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MPA: twinning programs between SEAN and Pacific</a:t>
            </a:r>
            <a:r>
              <a:rPr lang="en-US" sz="2400" dirty="0"/>
              <a:t> </a:t>
            </a:r>
            <a:r>
              <a:rPr lang="en-US" sz="2400" dirty="0" smtClean="0"/>
              <a:t>member countries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Sustainable Marine Tourism Pilot sites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CT Atlas training 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Monitoring &amp; Evaluation framework for all thematic areas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32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863" y="332942"/>
            <a:ext cx="1092884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V. Documents/Publications</a:t>
            </a:r>
            <a:endParaRPr lang="en-US" sz="2800" b="1" dirty="0">
              <a:solidFill>
                <a:srgbClr val="176186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8333" y="1538111"/>
            <a:ext cx="8407400" cy="323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PNG Marine Program 2019-2023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Land and Sea Assessment report for PNG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National Marine Conservation Report</a:t>
            </a: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2400" dirty="0">
                <a:solidFill>
                  <a:srgbClr val="000000"/>
                </a:solidFill>
                <a:ea typeface="Optima" charset="0"/>
                <a:cs typeface="Optima" charset="0"/>
              </a:rPr>
              <a:t>RCFMA for coastal fisheries and aquaculture 2017-2026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5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9863" y="332942"/>
            <a:ext cx="1092884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VI. Other Remarks</a:t>
            </a:r>
            <a:endParaRPr lang="en-US" sz="2800" b="1" dirty="0">
              <a:solidFill>
                <a:srgbClr val="176186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863" y="1540934"/>
            <a:ext cx="109288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All CTI CFF meetings including trainings be hosted evenly on a rotational basis across ASEAN and Pacific CT member countries regardless of cost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3156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1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5816" y="288327"/>
            <a:ext cx="9950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I. Members (Agencies) of the National CTI-CFF Coordinating Committees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277" y="860078"/>
            <a:ext cx="10901666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en-US" sz="2000" b="1" dirty="0"/>
              <a:t>Technical Working Groups</a:t>
            </a:r>
          </a:p>
          <a:p>
            <a:pPr fontAlgn="ctr"/>
            <a:endParaRPr lang="en-US" sz="1000" dirty="0"/>
          </a:p>
          <a:p>
            <a:pPr marL="285750" indent="-285750" fontAlgn="ctr">
              <a:buFont typeface="Wingdings" panose="05000000000000000000" pitchFamily="2" charset="2"/>
              <a:buChar char="§"/>
            </a:pPr>
            <a:r>
              <a:rPr lang="en-US" sz="2000" b="1" dirty="0"/>
              <a:t>Seascapes: </a:t>
            </a:r>
            <a:r>
              <a:rPr lang="en-AU" sz="2000" dirty="0"/>
              <a:t>Focal Point is Conservation &amp; Environment Protection Authority (CEPA) and supported by The Nature Conservancy (TNC)</a:t>
            </a:r>
          </a:p>
          <a:p>
            <a:pPr fontAlgn="ctr"/>
            <a:endParaRPr lang="en-US" sz="1000" dirty="0"/>
          </a:p>
          <a:p>
            <a:pPr marL="285750" indent="-285750" fontAlgn="ctr">
              <a:buFont typeface="Wingdings" panose="05000000000000000000" pitchFamily="2" charset="2"/>
              <a:buChar char="§"/>
            </a:pPr>
            <a:r>
              <a:rPr lang="en-US" sz="2000" b="1" dirty="0"/>
              <a:t>Ecosystem Approach to Fisheries Management: </a:t>
            </a:r>
            <a:r>
              <a:rPr lang="en-US" sz="2000" dirty="0"/>
              <a:t>Focal Point is </a:t>
            </a:r>
            <a:r>
              <a:rPr lang="en-AU" sz="2000" dirty="0"/>
              <a:t>National Fisheries Authority (NFA) and supported by CEPA</a:t>
            </a:r>
          </a:p>
          <a:p>
            <a:pPr fontAlgn="ctr"/>
            <a:endParaRPr lang="en-US" sz="1000" dirty="0"/>
          </a:p>
          <a:p>
            <a:pPr marL="285750" indent="-285750" fontAlgn="ctr">
              <a:buFont typeface="Wingdings" panose="05000000000000000000" pitchFamily="2" charset="2"/>
              <a:buChar char="§"/>
            </a:pPr>
            <a:r>
              <a:rPr lang="en-US" sz="2000" b="1" dirty="0"/>
              <a:t>Marine Protected Areas: </a:t>
            </a:r>
            <a:r>
              <a:rPr lang="en-AU" sz="2000" dirty="0"/>
              <a:t>Focal Point is CEPA and supported by TNC and WCS</a:t>
            </a:r>
          </a:p>
          <a:p>
            <a:pPr fontAlgn="ctr"/>
            <a:endParaRPr lang="en-US" sz="1000" dirty="0"/>
          </a:p>
          <a:p>
            <a:pPr marL="285750" indent="-285750" fontAlgn="ctr">
              <a:buFont typeface="Wingdings" panose="05000000000000000000" pitchFamily="2" charset="2"/>
              <a:buChar char="§"/>
            </a:pPr>
            <a:r>
              <a:rPr lang="en-US" sz="2000" b="1" dirty="0"/>
              <a:t>Climate Change Adaptation: </a:t>
            </a:r>
            <a:r>
              <a:rPr lang="en-AU" sz="2000" dirty="0"/>
              <a:t>Focal Point is Climate Change Development Au</a:t>
            </a:r>
            <a:r>
              <a:rPr lang="en-US" sz="2000" dirty="0"/>
              <a:t>thority CCDA)</a:t>
            </a:r>
          </a:p>
          <a:p>
            <a:pPr fontAlgn="ctr"/>
            <a:endParaRPr lang="en-US" sz="1000" dirty="0"/>
          </a:p>
          <a:p>
            <a:pPr marL="285750" indent="-285750" fontAlgn="ctr">
              <a:buFont typeface="Wingdings" panose="05000000000000000000" pitchFamily="2" charset="2"/>
              <a:buChar char="§"/>
            </a:pPr>
            <a:r>
              <a:rPr lang="en-US" sz="2000" b="1" dirty="0"/>
              <a:t>Threatened Species</a:t>
            </a:r>
            <a:r>
              <a:rPr lang="en-US" sz="2000" dirty="0"/>
              <a:t>: Focal Point is </a:t>
            </a:r>
            <a:r>
              <a:rPr lang="en-AU" sz="2000" dirty="0"/>
              <a:t>CEPA</a:t>
            </a:r>
          </a:p>
          <a:p>
            <a:pPr fontAlgn="ctr"/>
            <a:endParaRPr lang="en-US" sz="1100" dirty="0"/>
          </a:p>
          <a:p>
            <a:pPr fontAlgn="ctr"/>
            <a:endParaRPr lang="en-US" sz="1100" dirty="0"/>
          </a:p>
          <a:p>
            <a:pPr fontAlgn="ctr"/>
            <a:r>
              <a:rPr lang="en-US" sz="2000" b="1" dirty="0"/>
              <a:t>Governance Working Groups</a:t>
            </a:r>
          </a:p>
          <a:p>
            <a:pPr fontAlgn="ctr"/>
            <a:endParaRPr lang="en-US" sz="1100" dirty="0"/>
          </a:p>
          <a:p>
            <a:pPr marL="285750" indent="-285750" fontAlgn="ctr">
              <a:buFont typeface="Wingdings" panose="05000000000000000000" pitchFamily="2" charset="2"/>
              <a:buChar char="§"/>
            </a:pPr>
            <a:r>
              <a:rPr lang="en-US" sz="2000" dirty="0"/>
              <a:t>FRWG: Focal Point is CEPA supported by Dept. of Foreign Affairs </a:t>
            </a:r>
            <a:r>
              <a:rPr lang="en-US" sz="2000" dirty="0" smtClean="0"/>
              <a:t>and international </a:t>
            </a:r>
            <a:r>
              <a:rPr lang="en-US" sz="2000" dirty="0"/>
              <a:t>Trade and Dept. of Treasury</a:t>
            </a:r>
          </a:p>
          <a:p>
            <a:pPr marL="285750" indent="-285750" fontAlgn="ctr">
              <a:buFont typeface="Wingdings" panose="05000000000000000000" pitchFamily="2" charset="2"/>
              <a:buChar char="§"/>
            </a:pPr>
            <a:r>
              <a:rPr lang="en-US" sz="2000" dirty="0"/>
              <a:t>CMWG: Focal Point </a:t>
            </a:r>
            <a:r>
              <a:rPr lang="en-AU" sz="2000" dirty="0"/>
              <a:t>is CEPA and supported by NFA and CCDA </a:t>
            </a:r>
            <a:endParaRPr lang="en-US" sz="2000" dirty="0"/>
          </a:p>
          <a:p>
            <a:pPr marL="285750" indent="-285750" fontAlgn="ctr">
              <a:buFont typeface="Wingdings" panose="05000000000000000000" pitchFamily="2" charset="2"/>
              <a:buChar char="§"/>
            </a:pPr>
            <a:r>
              <a:rPr lang="en-US" sz="2000" dirty="0"/>
              <a:t>MEWG: Focal Point is CEPA and supported by NFA and CCDA</a:t>
            </a:r>
          </a:p>
          <a:p>
            <a:pPr font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58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2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325" y="1065605"/>
            <a:ext cx="10515600" cy="596940"/>
          </a:xfrm>
        </p:spPr>
        <p:txBody>
          <a:bodyPr>
            <a:normAutofit/>
          </a:bodyPr>
          <a:lstStyle/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u="sng" dirty="0">
                <a:solidFill>
                  <a:schemeClr val="accent6">
                    <a:lumMod val="75000"/>
                  </a:schemeClr>
                </a:solidFill>
              </a:rPr>
              <a:t>SEASCAPES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5816" y="288327"/>
            <a:ext cx="1087195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II. Progress/Accomplishments towards National Plan of Action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2301" y="1455576"/>
            <a:ext cx="10979624" cy="3503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Optima" charset="0"/>
                <a:ea typeface="Optima" charset="0"/>
                <a:cs typeface="Optima" charset="0"/>
              </a:rPr>
              <a:t>CTI-CFF National Programs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1200" b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633413" indent="-633413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400" dirty="0" smtClean="0">
                <a:ea typeface="Optima" charset="0"/>
                <a:cs typeface="Optima" charset="0"/>
              </a:rPr>
              <a:t>Commitment </a:t>
            </a:r>
            <a:r>
              <a:rPr lang="en-GB" sz="2400" dirty="0">
                <a:ea typeface="Optima" charset="0"/>
                <a:cs typeface="Optima" charset="0"/>
              </a:rPr>
              <a:t>from national, provincial and Local level governments and other stakeholders.</a:t>
            </a:r>
          </a:p>
          <a:p>
            <a:pPr marL="633413" indent="-633413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GB" sz="2400" dirty="0">
              <a:ea typeface="Optima" charset="0"/>
              <a:cs typeface="Optima" charset="0"/>
            </a:endParaRPr>
          </a:p>
          <a:p>
            <a:pPr marL="633413" indent="-633413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400" dirty="0" smtClean="0">
                <a:ea typeface="Optima" charset="0"/>
                <a:cs typeface="Optima" charset="0"/>
              </a:rPr>
              <a:t>Development of maps showing environmental features and values.</a:t>
            </a:r>
          </a:p>
          <a:p>
            <a:pPr marL="633413" indent="-633413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GB" sz="2400" dirty="0" smtClean="0">
              <a:ea typeface="Optima" charset="0"/>
              <a:cs typeface="Optima" charset="0"/>
            </a:endParaRPr>
          </a:p>
          <a:p>
            <a:pPr marL="633413" indent="-633413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400" dirty="0" smtClean="0">
                <a:ea typeface="Optima" charset="0"/>
                <a:cs typeface="Optima" charset="0"/>
              </a:rPr>
              <a:t>Identification of Focal Points in respective provincial governments and other stakeholders.</a:t>
            </a:r>
          </a:p>
          <a:p>
            <a:pPr marL="633413" indent="-633413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GB" sz="2400" dirty="0">
              <a:ea typeface="Optima" charset="0"/>
              <a:cs typeface="Optima" charset="0"/>
            </a:endParaRPr>
          </a:p>
          <a:p>
            <a:pPr marL="633413" indent="-633413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GB" sz="2400" dirty="0" smtClean="0">
                <a:ea typeface="Optima" charset="0"/>
                <a:cs typeface="Optima" charset="0"/>
              </a:rPr>
              <a:t>Capacity </a:t>
            </a:r>
            <a:r>
              <a:rPr lang="en-GB" sz="2400" dirty="0">
                <a:ea typeface="Optima" charset="0"/>
                <a:cs typeface="Optima" charset="0"/>
              </a:rPr>
              <a:t>building programs for provincial governments and other stakeholders.</a:t>
            </a:r>
          </a:p>
          <a:p>
            <a:pPr marL="633413" indent="-633413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endParaRPr lang="en-GB" sz="2400" dirty="0"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11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20" y="161365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6325" y="1065605"/>
            <a:ext cx="10515600" cy="596940"/>
          </a:xfrm>
        </p:spPr>
        <p:txBody>
          <a:bodyPr>
            <a:normAutofit/>
          </a:bodyPr>
          <a:lstStyle/>
          <a:p>
            <a:pPr marL="514350" marR="0" lvl="0" indent="-5143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u="sng" dirty="0">
                <a:solidFill>
                  <a:schemeClr val="accent6">
                    <a:lumMod val="75000"/>
                  </a:schemeClr>
                </a:solidFill>
              </a:rPr>
              <a:t>SEASCAPES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5816" y="288327"/>
            <a:ext cx="1087195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II. Progress/Accomplishments towards National Plan of Action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5816" y="1662545"/>
            <a:ext cx="11090884" cy="4043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dirty="0" smtClean="0">
                <a:ea typeface="Optima" charset="0"/>
                <a:cs typeface="Optima" charset="0"/>
              </a:rPr>
              <a:t>Programs/projects/activities related to CTI-CFF goals </a:t>
            </a:r>
            <a:r>
              <a:rPr lang="en-GB" sz="2000" b="1" i="1" dirty="0" smtClean="0">
                <a:ea typeface="Optima" charset="0"/>
                <a:cs typeface="Optima" charset="0"/>
              </a:rPr>
              <a:t>(but not directly budgeted under CTI-CFF programs)</a:t>
            </a:r>
          </a:p>
          <a:p>
            <a:pPr marL="444500" indent="-342900" algn="ctr">
              <a:lnSpc>
                <a:spcPct val="100000"/>
              </a:lnSpc>
              <a:spcBef>
                <a:spcPts val="0"/>
              </a:spcBef>
              <a:tabLst>
                <a:tab pos="444500" algn="l"/>
              </a:tabLst>
            </a:pPr>
            <a:endParaRPr lang="en-GB" sz="2000" b="1" i="1" dirty="0">
              <a:ea typeface="Optima" charset="0"/>
              <a:cs typeface="Optima" charset="0"/>
            </a:endParaRPr>
          </a:p>
          <a:p>
            <a:pPr marL="444500" indent="-342900">
              <a:lnSpc>
                <a:spcPct val="100000"/>
              </a:lnSpc>
              <a:spcBef>
                <a:spcPts val="0"/>
              </a:spcBef>
              <a:tabLst>
                <a:tab pos="444500" algn="l"/>
              </a:tabLst>
            </a:pPr>
            <a:endParaRPr lang="en-GB" sz="1800" b="1" dirty="0" smtClean="0">
              <a:ea typeface="Optima" charset="0"/>
              <a:cs typeface="Optima" charset="0"/>
            </a:endParaRPr>
          </a:p>
          <a:p>
            <a:pPr marL="444500" indent="-342900">
              <a:lnSpc>
                <a:spcPct val="100000"/>
              </a:lnSpc>
              <a:spcBef>
                <a:spcPts val="0"/>
              </a:spcBef>
              <a:tabLst>
                <a:tab pos="444500" algn="l"/>
              </a:tabLst>
            </a:pPr>
            <a:r>
              <a:rPr lang="en-GB" sz="2000" dirty="0" smtClean="0">
                <a:ea typeface="Optima" charset="0"/>
                <a:cs typeface="Optima" charset="0"/>
              </a:rPr>
              <a:t>PNG has diligently been awaiting the resourcing for the progression of the Bismarck Solomon Seascape</a:t>
            </a:r>
          </a:p>
          <a:p>
            <a:pPr marL="101600" indent="0">
              <a:lnSpc>
                <a:spcPct val="100000"/>
              </a:lnSpc>
              <a:spcBef>
                <a:spcPts val="0"/>
              </a:spcBef>
              <a:buNone/>
              <a:tabLst>
                <a:tab pos="444500" algn="l"/>
              </a:tabLst>
            </a:pPr>
            <a:endParaRPr lang="en-GB" sz="2000" dirty="0" smtClean="0">
              <a:ea typeface="Optima" charset="0"/>
              <a:cs typeface="Optima" charset="0"/>
            </a:endParaRPr>
          </a:p>
          <a:p>
            <a:pPr marL="444500" indent="-342900">
              <a:lnSpc>
                <a:spcPct val="100000"/>
              </a:lnSpc>
              <a:spcBef>
                <a:spcPts val="0"/>
              </a:spcBef>
              <a:tabLst>
                <a:tab pos="444500" algn="l"/>
              </a:tabLst>
            </a:pPr>
            <a:r>
              <a:rPr lang="en-GB" sz="2000" dirty="0" smtClean="0">
                <a:ea typeface="Optima" charset="0"/>
                <a:cs typeface="Optima" charset="0"/>
              </a:rPr>
              <a:t>PNG sees the progression of </a:t>
            </a:r>
            <a:r>
              <a:rPr lang="en-GB" sz="2000" dirty="0">
                <a:ea typeface="Optima" charset="0"/>
                <a:cs typeface="Optima" charset="0"/>
              </a:rPr>
              <a:t>Solutions for Marine and Coastal Resilience in the Coral Triangle project </a:t>
            </a:r>
            <a:r>
              <a:rPr lang="en-GB" sz="2000" dirty="0" smtClean="0">
                <a:ea typeface="Optima" charset="0"/>
                <a:cs typeface="Optima" charset="0"/>
              </a:rPr>
              <a:t>proposal as the vehicle to progress this work.</a:t>
            </a:r>
            <a:endParaRPr lang="en-GB" sz="2000" dirty="0">
              <a:ea typeface="Optima" charset="0"/>
              <a:cs typeface="Optima" charset="0"/>
            </a:endParaRPr>
          </a:p>
          <a:p>
            <a:pPr marL="444500" indent="-342900">
              <a:lnSpc>
                <a:spcPct val="100000"/>
              </a:lnSpc>
              <a:spcBef>
                <a:spcPts val="0"/>
              </a:spcBef>
              <a:tabLst>
                <a:tab pos="444500" algn="l"/>
              </a:tabLst>
            </a:pPr>
            <a:endParaRPr lang="en-GB" sz="2000" dirty="0" smtClean="0">
              <a:ea typeface="Optima" charset="0"/>
              <a:cs typeface="Optima" charset="0"/>
            </a:endParaRPr>
          </a:p>
          <a:p>
            <a:pPr marL="444500" indent="-342900">
              <a:lnSpc>
                <a:spcPct val="100000"/>
              </a:lnSpc>
              <a:spcBef>
                <a:spcPts val="0"/>
              </a:spcBef>
              <a:tabLst>
                <a:tab pos="444500" algn="l"/>
              </a:tabLst>
            </a:pPr>
            <a:r>
              <a:rPr lang="en-GB" sz="2000" dirty="0" smtClean="0">
                <a:ea typeface="Optima" charset="0"/>
                <a:cs typeface="Optima" charset="0"/>
              </a:rPr>
              <a:t>Currently a priority area of work that in our view will be resourced through the International Climate Initiative funded Solutions for Marine and Coastal Resilience in the Coral Triangle project proposal </a:t>
            </a:r>
          </a:p>
          <a:p>
            <a:pPr marL="444500" indent="-342900">
              <a:lnSpc>
                <a:spcPct val="100000"/>
              </a:lnSpc>
              <a:spcBef>
                <a:spcPts val="0"/>
              </a:spcBef>
              <a:tabLst>
                <a:tab pos="444500" algn="l"/>
              </a:tabLst>
            </a:pPr>
            <a:endParaRPr lang="en-GB" sz="2000" dirty="0">
              <a:ea typeface="Optima" charset="0"/>
              <a:cs typeface="Optima" charset="0"/>
            </a:endParaRPr>
          </a:p>
          <a:p>
            <a:pPr marL="101600" indent="0">
              <a:lnSpc>
                <a:spcPct val="100000"/>
              </a:lnSpc>
              <a:spcBef>
                <a:spcPts val="0"/>
              </a:spcBef>
              <a:buNone/>
              <a:tabLst>
                <a:tab pos="444500" algn="l"/>
              </a:tabLst>
            </a:pPr>
            <a:r>
              <a:rPr lang="en-GB" sz="2000" dirty="0" smtClean="0">
                <a:ea typeface="Optima" charset="0"/>
                <a:cs typeface="Optima" charset="0"/>
              </a:rPr>
              <a:t>	i.e.; Bismarck Solomon Seascapes</a:t>
            </a:r>
          </a:p>
          <a:p>
            <a:pPr marL="10160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dirty="0" smtClean="0">
              <a:solidFill>
                <a:schemeClr val="accent1">
                  <a:lumMod val="50000"/>
                </a:schemeClr>
              </a:solidFill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42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26325" y="369566"/>
            <a:ext cx="10515600" cy="59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b="1" u="sng" dirty="0" smtClean="0">
                <a:solidFill>
                  <a:schemeClr val="accent6">
                    <a:lumMod val="75000"/>
                  </a:schemeClr>
                </a:solidFill>
              </a:rPr>
              <a:t>EAFM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2298" y="997111"/>
            <a:ext cx="11138257" cy="188155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9600" b="1" dirty="0" smtClean="0">
                <a:solidFill>
                  <a:schemeClr val="accent1">
                    <a:lumMod val="50000"/>
                  </a:schemeClr>
                </a:solidFill>
                <a:latin typeface="Optima" charset="0"/>
                <a:ea typeface="Optima" charset="0"/>
                <a:cs typeface="Optima" charset="0"/>
              </a:rPr>
              <a:t>CTI-CFF National </a:t>
            </a:r>
            <a:r>
              <a:rPr lang="en-GB" sz="9600" b="1" dirty="0" smtClean="0">
                <a:solidFill>
                  <a:schemeClr val="accent1">
                    <a:lumMod val="50000"/>
                  </a:schemeClr>
                </a:solidFill>
                <a:latin typeface="Optima" charset="0"/>
                <a:ea typeface="Optima" charset="0"/>
                <a:cs typeface="Optima" charset="0"/>
              </a:rPr>
              <a:t>Programs</a:t>
            </a:r>
          </a:p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9600" b="1" dirty="0" smtClean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 smtClean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r>
              <a:rPr lang="en-AU" sz="9600" dirty="0" smtClean="0"/>
              <a:t>Strengthening </a:t>
            </a:r>
            <a:r>
              <a:rPr lang="en-AU" sz="9600" dirty="0"/>
              <a:t>Local Capacity of Vulnerable Island Communities in PNG for an Ecosystem Based Approach to Resource Management </a:t>
            </a:r>
            <a:r>
              <a:rPr lang="en-AU" sz="9600" dirty="0" smtClean="0"/>
              <a:t>– WCS/ADB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endParaRPr lang="en-AU" sz="9600" b="1" dirty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1244600"/>
            <a:r>
              <a:rPr lang="en-AU" sz="9600" dirty="0">
                <a:solidFill>
                  <a:srgbClr val="000000"/>
                </a:solidFill>
              </a:rPr>
              <a:t>Build community and local partnerships</a:t>
            </a:r>
          </a:p>
          <a:p>
            <a:pPr marL="1244600"/>
            <a:r>
              <a:rPr lang="en-AU" sz="9600" dirty="0">
                <a:solidFill>
                  <a:srgbClr val="000000"/>
                </a:solidFill>
              </a:rPr>
              <a:t>Strengthen local capacity to manage local resources</a:t>
            </a:r>
          </a:p>
          <a:p>
            <a:pPr marL="1244600"/>
            <a:r>
              <a:rPr lang="en-AU" sz="9600" dirty="0">
                <a:solidFill>
                  <a:srgbClr val="000000"/>
                </a:solidFill>
              </a:rPr>
              <a:t>Strengthen management  approaches </a:t>
            </a:r>
          </a:p>
          <a:p>
            <a:pPr marL="1244600"/>
            <a:r>
              <a:rPr lang="en-AU" sz="9600" dirty="0">
                <a:solidFill>
                  <a:srgbClr val="000000"/>
                </a:solidFill>
              </a:rPr>
              <a:t>Implement livelihood and climate change adaptation initiatives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endParaRPr lang="en-GB" sz="1800" b="1" dirty="0" smtClean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1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26325" y="369566"/>
            <a:ext cx="10515600" cy="59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b="1" u="sng" dirty="0" smtClean="0">
                <a:solidFill>
                  <a:schemeClr val="accent6">
                    <a:lumMod val="75000"/>
                  </a:schemeClr>
                </a:solidFill>
              </a:rPr>
              <a:t>EAFM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3223" y="901576"/>
            <a:ext cx="10555230" cy="48642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2400" b="1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Programs/projects/activities related to CTI-CFF </a:t>
            </a:r>
            <a:r>
              <a:rPr lang="en-GB" sz="1800" b="1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goals </a:t>
            </a:r>
            <a:r>
              <a:rPr lang="en-GB" sz="1800" b="1" i="1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(but not directly budgeted under CTI-CFF programs)</a:t>
            </a:r>
          </a:p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1800" b="1" i="1" dirty="0">
              <a:solidFill>
                <a:srgbClr val="000000"/>
              </a:solidFill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AutoNum type="arabicPeriod"/>
            </a:pPr>
            <a:r>
              <a:rPr lang="en-GB" sz="1800" b="1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IFAD Program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AutoNum type="alphaLcPeriod"/>
            </a:pPr>
            <a:r>
              <a:rPr lang="en-GB" sz="18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Building Coral reef resilience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AutoNum type="alphaLcPeriod"/>
            </a:pPr>
            <a:r>
              <a:rPr lang="en-GB" sz="18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Food security for communities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AutoNum type="alphaLcPeriod"/>
            </a:pPr>
            <a:r>
              <a:rPr lang="en-GB" sz="18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Livelihood/Income generation</a:t>
            </a:r>
            <a:endParaRPr lang="en-GB" sz="1800" b="1" dirty="0" smtClean="0">
              <a:solidFill>
                <a:srgbClr val="000000"/>
              </a:solidFill>
              <a:ea typeface="Optima" charset="0"/>
              <a:cs typeface="Optima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b="1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1800" b="1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2. Clean Seascape Program 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Tx/>
              <a:buAutoNum type="alphaLcPeriod"/>
            </a:pPr>
            <a:r>
              <a:rPr lang="en-GB" sz="18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Coral reef rehabilitation 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Tx/>
              <a:buAutoNum type="alphaLcPeriod"/>
            </a:pPr>
            <a:r>
              <a:rPr lang="en-GB" sz="18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Mangrove reforestation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Tx/>
              <a:buAutoNum type="alphaLcPeriod"/>
            </a:pPr>
            <a:r>
              <a:rPr lang="en-GB" sz="1800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Waste Management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1800" b="1" dirty="0" smtClean="0">
              <a:solidFill>
                <a:srgbClr val="000000"/>
              </a:solidFill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1800" b="1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3. Trap Net Program- creating an alternative livelihood for communities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1800" b="1" dirty="0" smtClean="0">
              <a:solidFill>
                <a:srgbClr val="000000"/>
              </a:solidFill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1800" b="1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4. Seaweed farming- community livelihood/income generation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1800" b="1" dirty="0" smtClean="0">
              <a:solidFill>
                <a:srgbClr val="000000"/>
              </a:solidFill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1800" b="1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5. Sea cucumber </a:t>
            </a:r>
            <a:r>
              <a:rPr lang="en-GB" sz="1800" b="1" dirty="0" err="1" smtClean="0">
                <a:solidFill>
                  <a:srgbClr val="000000"/>
                </a:solidFill>
                <a:ea typeface="Optima" charset="0"/>
                <a:cs typeface="Optima" charset="0"/>
              </a:rPr>
              <a:t>mariculture</a:t>
            </a:r>
            <a:r>
              <a:rPr lang="en-GB" sz="1800" b="1" dirty="0" smtClean="0">
                <a:solidFill>
                  <a:srgbClr val="000000"/>
                </a:solidFill>
                <a:ea typeface="Optima" charset="0"/>
                <a:cs typeface="Optima" charset="0"/>
              </a:rPr>
              <a:t> (NIRF)- Sandfish restocking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1800" b="1" dirty="0" smtClean="0">
              <a:solidFill>
                <a:srgbClr val="000000"/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4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26325" y="314974"/>
            <a:ext cx="10515600" cy="59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b="1" u="sng" dirty="0" smtClean="0">
                <a:solidFill>
                  <a:schemeClr val="accent6">
                    <a:lumMod val="75000"/>
                  </a:schemeClr>
                </a:solidFill>
              </a:rPr>
              <a:t>MPAs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30533" y="942519"/>
            <a:ext cx="11244631" cy="5234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  <a:latin typeface="Optima" charset="0"/>
                <a:ea typeface="Optima" charset="0"/>
                <a:cs typeface="Optima" charset="0"/>
              </a:rPr>
              <a:t>CTI-CFF National Programs</a:t>
            </a:r>
          </a:p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 smtClean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  <a:latin typeface="Optima" charset="0"/>
                <a:ea typeface="Optima" charset="0"/>
                <a:cs typeface="Optima" charset="0"/>
              </a:rPr>
              <a:t>1</a:t>
            </a:r>
            <a:r>
              <a:rPr lang="en-GB" sz="2400" b="1" dirty="0" smtClean="0">
                <a:latin typeface="Optima" charset="0"/>
                <a:ea typeface="Optima" charset="0"/>
                <a:cs typeface="Optima" charset="0"/>
              </a:rPr>
              <a:t>.</a:t>
            </a:r>
            <a:r>
              <a:rPr lang="en-AU" sz="2400" dirty="0"/>
              <a:t> Strengthening Local Capacity of Vulnerable Island Communities in PNG for </a:t>
            </a:r>
            <a:r>
              <a:rPr lang="en-AU" sz="2400" dirty="0" smtClean="0"/>
              <a:t>an Ecosystem </a:t>
            </a:r>
            <a:r>
              <a:rPr lang="en-AU" sz="2400" dirty="0"/>
              <a:t>Based Approach to Resource Management </a:t>
            </a:r>
            <a:r>
              <a:rPr lang="en-AU" sz="2400" dirty="0" smtClean="0"/>
              <a:t>– WCS/ADB</a:t>
            </a:r>
            <a:endParaRPr lang="en-AU" sz="2400" dirty="0"/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 smtClean="0">
              <a:latin typeface="Optima" charset="0"/>
              <a:ea typeface="Optima" charset="0"/>
              <a:cs typeface="Optima" charset="0"/>
            </a:endParaRPr>
          </a:p>
          <a:p>
            <a:pPr marL="124460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 smtClean="0">
              <a:solidFill>
                <a:srgbClr val="000000"/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5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64"/>
            <a:ext cx="12192000" cy="6858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26325" y="314974"/>
            <a:ext cx="10515600" cy="59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b="1" u="sng" dirty="0" smtClean="0">
                <a:solidFill>
                  <a:schemeClr val="accent6">
                    <a:lumMod val="75000"/>
                  </a:schemeClr>
                </a:solidFill>
              </a:rPr>
              <a:t>MPAs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30533" y="942519"/>
            <a:ext cx="11244631" cy="5234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GB" sz="2400" b="1" dirty="0" smtClean="0">
                <a:solidFill>
                  <a:schemeClr val="accent1">
                    <a:lumMod val="50000"/>
                  </a:schemeClr>
                </a:solidFill>
                <a:latin typeface="Optima" charset="0"/>
                <a:ea typeface="Optima" charset="0"/>
                <a:cs typeface="Optima" charset="0"/>
              </a:rPr>
              <a:t>CTI-CFF National Programs</a:t>
            </a:r>
          </a:p>
          <a:p>
            <a:pPr marL="514350" indent="-51435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 smtClean="0">
              <a:solidFill>
                <a:schemeClr val="accent1">
                  <a:lumMod val="50000"/>
                </a:schemeClr>
              </a:solidFill>
              <a:latin typeface="Optima" charset="0"/>
              <a:ea typeface="Optima" charset="0"/>
              <a:cs typeface="Optima" charset="0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None/>
            </a:pPr>
            <a:endParaRPr lang="en-AU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en-GB" sz="2400" b="1" dirty="0" smtClean="0">
              <a:solidFill>
                <a:schemeClr val="accent5">
                  <a:lumMod val="75000"/>
                </a:schemeClr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8068" y="6142623"/>
            <a:ext cx="5658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Progress/Accomplishments </a:t>
            </a:r>
            <a:r>
              <a:rPr lang="en-US" sz="1600" b="1" dirty="0" smtClean="0">
                <a:solidFill>
                  <a:srgbClr val="176186"/>
                </a:solidFill>
                <a:latin typeface="Optima" charset="0"/>
                <a:ea typeface="Optima" charset="0"/>
                <a:cs typeface="Optima" charset="0"/>
              </a:rPr>
              <a:t>towards National Plan of Action</a:t>
            </a:r>
            <a:endParaRPr lang="en-US" sz="1600" b="1" dirty="0">
              <a:solidFill>
                <a:srgbClr val="176186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50" y="-594"/>
            <a:ext cx="10103739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45271" y="236647"/>
            <a:ext cx="19559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MANUS  PROJECT SITE-WCS/ADB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9068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4379</TotalTime>
  <Words>1331</Words>
  <Application>Microsoft Office PowerPoint</Application>
  <PresentationFormat>Widescreen</PresentationFormat>
  <Paragraphs>227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Optima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WCS1</cp:lastModifiedBy>
  <cp:revision>81</cp:revision>
  <dcterms:created xsi:type="dcterms:W3CDTF">2019-08-19T07:22:42Z</dcterms:created>
  <dcterms:modified xsi:type="dcterms:W3CDTF">2019-11-07T23:57:14Z</dcterms:modified>
</cp:coreProperties>
</file>